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heme/themeOverride1.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1"/>
  </p:notesMasterIdLst>
  <p:sldIdLst>
    <p:sldId id="256" r:id="rId2"/>
    <p:sldId id="287" r:id="rId3"/>
    <p:sldId id="257" r:id="rId4"/>
    <p:sldId id="259" r:id="rId5"/>
    <p:sldId id="260" r:id="rId6"/>
    <p:sldId id="261" r:id="rId7"/>
    <p:sldId id="262" r:id="rId8"/>
    <p:sldId id="263" r:id="rId9"/>
    <p:sldId id="264" r:id="rId10"/>
    <p:sldId id="286" r:id="rId11"/>
    <p:sldId id="267" r:id="rId12"/>
    <p:sldId id="268" r:id="rId13"/>
    <p:sldId id="266" r:id="rId14"/>
    <p:sldId id="269" r:id="rId15"/>
    <p:sldId id="270" r:id="rId16"/>
    <p:sldId id="271" r:id="rId17"/>
    <p:sldId id="272" r:id="rId18"/>
    <p:sldId id="273" r:id="rId19"/>
    <p:sldId id="274" r:id="rId20"/>
    <p:sldId id="275" r:id="rId21"/>
    <p:sldId id="276" r:id="rId22"/>
    <p:sldId id="277" r:id="rId23"/>
    <p:sldId id="278" r:id="rId24"/>
    <p:sldId id="280" r:id="rId25"/>
    <p:sldId id="281" r:id="rId26"/>
    <p:sldId id="282" r:id="rId27"/>
    <p:sldId id="283" r:id="rId28"/>
    <p:sldId id="284" r:id="rId29"/>
    <p:sldId id="285" r:id="rId30"/>
  </p:sldIdLst>
  <p:sldSz cx="18288000" cy="10287000"/>
  <p:notesSz cx="6858000" cy="9144000"/>
  <p:embeddedFontLst>
    <p:embeddedFont>
      <p:font typeface="Arimo" panose="020B0604020202020204" charset="0"/>
      <p:regular r:id="rId32"/>
      <p:bold r:id="rId33"/>
      <p:italic r:id="rId34"/>
      <p:boldItalic r:id="rId3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7" roundtripDataSignature="AMtx7mhLbWlEZYeceGzVhCsfeyvGDrdfO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48" d="100"/>
          <a:sy n="48" d="100"/>
        </p:scale>
        <p:origin x="1167" y="3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font" Target="fonts/font3.fntdata"/><Relationship Id="rId47" Type="http://customschemas.google.com/relationships/presentationmetadata" Target="metadata"/><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2.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1.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4.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a:extLst>
            <a:ext uri="{FF2B5EF4-FFF2-40B4-BE49-F238E27FC236}">
              <a16:creationId xmlns:a16="http://schemas.microsoft.com/office/drawing/2014/main" id="{BF569A62-F752-961E-0E6D-996F49DDAA64}"/>
            </a:ext>
          </a:extLst>
        </p:cNvPr>
        <p:cNvGrpSpPr/>
        <p:nvPr/>
      </p:nvGrpSpPr>
      <p:grpSpPr>
        <a:xfrm>
          <a:off x="0" y="0"/>
          <a:ext cx="0" cy="0"/>
          <a:chOff x="0" y="0"/>
          <a:chExt cx="0" cy="0"/>
        </a:xfrm>
      </p:grpSpPr>
      <p:sp>
        <p:nvSpPr>
          <p:cNvPr id="193" name="Google Shape;193;p9:notes">
            <a:extLst>
              <a:ext uri="{FF2B5EF4-FFF2-40B4-BE49-F238E27FC236}">
                <a16:creationId xmlns:a16="http://schemas.microsoft.com/office/drawing/2014/main" id="{DCC2DB75-222D-5752-7114-9290BAD7A5C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4" name="Google Shape;194;p9:notes">
            <a:extLst>
              <a:ext uri="{FF2B5EF4-FFF2-40B4-BE49-F238E27FC236}">
                <a16:creationId xmlns:a16="http://schemas.microsoft.com/office/drawing/2014/main" id="{12996989-E57F-AFCD-434A-6B2F6D5F14E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724790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4" name="Google Shape;234;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8" name="Google Shape;248;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0" name="Google Shape;220;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2" name="Google Shape;262;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6" name="Google Shape;276;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90" name="Google Shape;290;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03" name="Google Shape;303;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17" name="Google Shape;317;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41" name="Google Shape;341;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a:extLst>
            <a:ext uri="{FF2B5EF4-FFF2-40B4-BE49-F238E27FC236}">
              <a16:creationId xmlns:a16="http://schemas.microsoft.com/office/drawing/2014/main" id="{C473B806-20E7-8D08-CEB4-813F3BE2614B}"/>
            </a:ext>
          </a:extLst>
        </p:cNvPr>
        <p:cNvGrpSpPr/>
        <p:nvPr/>
      </p:nvGrpSpPr>
      <p:grpSpPr>
        <a:xfrm>
          <a:off x="0" y="0"/>
          <a:ext cx="0" cy="0"/>
          <a:chOff x="0" y="0"/>
          <a:chExt cx="0" cy="0"/>
        </a:xfrm>
      </p:grpSpPr>
      <p:sp>
        <p:nvSpPr>
          <p:cNvPr id="57" name="Google Shape;57;p3:notes">
            <a:extLst>
              <a:ext uri="{FF2B5EF4-FFF2-40B4-BE49-F238E27FC236}">
                <a16:creationId xmlns:a16="http://schemas.microsoft.com/office/drawing/2014/main" id="{825BD225-7CDF-7DFA-AE7C-DD1DD1E6439A}"/>
              </a:ext>
            </a:extLst>
          </p:cNvPr>
          <p:cNvSpPr>
            <a:spLocks noGrp="1" noRot="1" noChangeAspect="1"/>
          </p:cNvSpPr>
          <p:nvPr>
            <p:ph type="sldImg" idx="2"/>
          </p:nvPr>
        </p:nvSpPr>
        <p:spPr>
          <a:xfrm>
            <a:off x="869950" y="1257300"/>
            <a:ext cx="6032500" cy="33940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 name="Google Shape;58;p3:notes">
            <a:extLst>
              <a:ext uri="{FF2B5EF4-FFF2-40B4-BE49-F238E27FC236}">
                <a16:creationId xmlns:a16="http://schemas.microsoft.com/office/drawing/2014/main" id="{70F3E40D-D2BF-62B3-285B-21CE85D4DFC1}"/>
              </a:ext>
            </a:extLst>
          </p:cNvPr>
          <p:cNvSpPr txBox="1">
            <a:spLocks noGrp="1"/>
          </p:cNvSpPr>
          <p:nvPr>
            <p:ph type="body" idx="1"/>
          </p:nvPr>
        </p:nvSpPr>
        <p:spPr>
          <a:xfrm>
            <a:off x="777875" y="4840288"/>
            <a:ext cx="6216650" cy="39608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9" name="Google Shape;59;p3:notes">
            <a:extLst>
              <a:ext uri="{FF2B5EF4-FFF2-40B4-BE49-F238E27FC236}">
                <a16:creationId xmlns:a16="http://schemas.microsoft.com/office/drawing/2014/main" id="{7EE965ED-B763-4865-512C-992FDCC1986E}"/>
              </a:ext>
            </a:extLst>
          </p:cNvPr>
          <p:cNvSpPr txBox="1">
            <a:spLocks noGrp="1"/>
          </p:cNvSpPr>
          <p:nvPr>
            <p:ph type="sldNum" idx="12"/>
          </p:nvPr>
        </p:nvSpPr>
        <p:spPr>
          <a:xfrm>
            <a:off x="4402138" y="9553575"/>
            <a:ext cx="3368675" cy="5048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7497135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55" name="Google Shape;355;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68" name="Google Shape;368;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p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3" name="Google Shape;383;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p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96" name="Google Shape;396;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p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25" name="Google Shape;425;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p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38" name="Google Shape;438;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p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51" name="Google Shape;451;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p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64" name="Google Shape;464;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p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77" name="Google Shape;477;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8"/>
        <p:cNvGrpSpPr/>
        <p:nvPr/>
      </p:nvGrpSpPr>
      <p:grpSpPr>
        <a:xfrm>
          <a:off x="0" y="0"/>
          <a:ext cx="0" cy="0"/>
          <a:chOff x="0" y="0"/>
          <a:chExt cx="0" cy="0"/>
        </a:xfrm>
      </p:grpSpPr>
      <p:sp>
        <p:nvSpPr>
          <p:cNvPr id="489" name="Google Shape;489;p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90" name="Google Shape;490;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8" name="Google Shape;9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4" name="Google Shape;124;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7" name="Google Shape;137;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2" name="Google Shape;152;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6" name="Google Shape;16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0" name="Google Shape;180;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4" name="Google Shape;194;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
        <p:cNvGrpSpPr/>
        <p:nvPr/>
      </p:nvGrpSpPr>
      <p:grpSpPr>
        <a:xfrm>
          <a:off x="0" y="0"/>
          <a:ext cx="0" cy="0"/>
          <a:chOff x="0" y="0"/>
          <a:chExt cx="0" cy="0"/>
        </a:xfrm>
      </p:grpSpPr>
      <p:sp>
        <p:nvSpPr>
          <p:cNvPr id="12" name="Google Shape;12;p3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 name="Google Shape;13;p3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 name="Google Shape;14;p3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4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48"/>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1" name="Google Shape;71;p4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4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4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49"/>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49"/>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4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4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4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40"/>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40"/>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8" name="Google Shape;18;p4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4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4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4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4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4" name="Google Shape;24;p4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4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4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2"/>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42"/>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rm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0" name="Google Shape;30;p4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4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4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4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43"/>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6" name="Google Shape;36;p43"/>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7" name="Google Shape;37;p4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4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4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4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44"/>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3" name="Google Shape;43;p44"/>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4" name="Google Shape;44;p44"/>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5" name="Google Shape;45;p44"/>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6" name="Google Shape;46;p4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4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4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4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4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4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4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46"/>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46"/>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rm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57" name="Google Shape;57;p46"/>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58" name="Google Shape;58;p4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4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4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47"/>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47"/>
          <p:cNvSpPr>
            <a:spLocks noGrp="1"/>
          </p:cNvSpPr>
          <p:nvPr>
            <p:ph type="pic" idx="2"/>
          </p:nvPr>
        </p:nvSpPr>
        <p:spPr>
          <a:xfrm>
            <a:off x="1792288" y="612775"/>
            <a:ext cx="5486400" cy="4114800"/>
          </a:xfrm>
          <a:prstGeom prst="rect">
            <a:avLst/>
          </a:prstGeom>
          <a:noFill/>
          <a:ln>
            <a:noFill/>
          </a:ln>
        </p:spPr>
      </p:sp>
      <p:sp>
        <p:nvSpPr>
          <p:cNvPr id="64" name="Google Shape;64;p47"/>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5" name="Google Shape;65;p4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4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4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3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38"/>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Google Shape;8;p3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3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3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jp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hemeOverride" Target="../theme/themeOverride1.xml"/><Relationship Id="rId5" Type="http://schemas.openxmlformats.org/officeDocument/2006/relationships/image" Target="../media/image13.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7" name="Google Shape;87;p1"/>
          <p:cNvSpPr/>
          <p:nvPr/>
        </p:nvSpPr>
        <p:spPr>
          <a:xfrm>
            <a:off x="13923397" y="7398521"/>
            <a:ext cx="4672957" cy="3178735"/>
          </a:xfrm>
          <a:custGeom>
            <a:avLst/>
            <a:gdLst/>
            <a:ahLst/>
            <a:cxnLst/>
            <a:rect l="l" t="t" r="r" b="b"/>
            <a:pathLst>
              <a:path w="4672957" h="3178735" extrusionOk="0">
                <a:moveTo>
                  <a:pt x="0" y="0"/>
                </a:moveTo>
                <a:lnTo>
                  <a:pt x="4672956" y="0"/>
                </a:lnTo>
                <a:lnTo>
                  <a:pt x="4672956" y="3178735"/>
                </a:lnTo>
                <a:lnTo>
                  <a:pt x="0" y="3178735"/>
                </a:lnTo>
                <a:lnTo>
                  <a:pt x="0" y="0"/>
                </a:lnTo>
                <a:close/>
              </a:path>
            </a:pathLst>
          </a:custGeom>
          <a:blipFill rotWithShape="1">
            <a:blip r:embed="rId3">
              <a:alphaModFix/>
            </a:blip>
            <a:stretch>
              <a:fillRect t="-7" b="-6"/>
            </a:stretch>
          </a:blipFill>
          <a:ln>
            <a:noFill/>
          </a:ln>
        </p:spPr>
        <p:txBody>
          <a:bodyPr/>
          <a:lstStyle/>
          <a:p>
            <a:endParaRPr lang="it-IT"/>
          </a:p>
        </p:txBody>
      </p:sp>
      <p:sp>
        <p:nvSpPr>
          <p:cNvPr id="88" name="Google Shape;88;p1"/>
          <p:cNvSpPr/>
          <p:nvPr/>
        </p:nvSpPr>
        <p:spPr>
          <a:xfrm>
            <a:off x="-1426213" y="-1049552"/>
            <a:ext cx="6451636" cy="4006606"/>
          </a:xfrm>
          <a:custGeom>
            <a:avLst/>
            <a:gdLst/>
            <a:ahLst/>
            <a:cxnLst/>
            <a:rect l="l" t="t" r="r" b="b"/>
            <a:pathLst>
              <a:path w="6451636" h="4006606" extrusionOk="0">
                <a:moveTo>
                  <a:pt x="0" y="0"/>
                </a:moveTo>
                <a:lnTo>
                  <a:pt x="6451636" y="0"/>
                </a:lnTo>
                <a:lnTo>
                  <a:pt x="6451636" y="4006606"/>
                </a:lnTo>
                <a:lnTo>
                  <a:pt x="0" y="4006606"/>
                </a:lnTo>
                <a:lnTo>
                  <a:pt x="0" y="0"/>
                </a:lnTo>
                <a:close/>
              </a:path>
            </a:pathLst>
          </a:custGeom>
          <a:blipFill rotWithShape="1">
            <a:blip r:embed="rId4">
              <a:alphaModFix/>
            </a:blip>
            <a:stretch>
              <a:fillRect/>
            </a:stretch>
          </a:blipFill>
          <a:ln>
            <a:noFill/>
          </a:ln>
        </p:spPr>
        <p:txBody>
          <a:bodyPr/>
          <a:lstStyle/>
          <a:p>
            <a:endParaRPr lang="it-IT"/>
          </a:p>
        </p:txBody>
      </p:sp>
      <p:sp>
        <p:nvSpPr>
          <p:cNvPr id="89" name="Google Shape;89;p1"/>
          <p:cNvSpPr/>
          <p:nvPr/>
        </p:nvSpPr>
        <p:spPr>
          <a:xfrm>
            <a:off x="8690679" y="-2564045"/>
            <a:ext cx="3245436" cy="6355509"/>
          </a:xfrm>
          <a:custGeom>
            <a:avLst/>
            <a:gdLst/>
            <a:ahLst/>
            <a:cxnLst/>
            <a:rect l="l" t="t" r="r" b="b"/>
            <a:pathLst>
              <a:path w="3245436" h="6355509" extrusionOk="0">
                <a:moveTo>
                  <a:pt x="0" y="0"/>
                </a:moveTo>
                <a:lnTo>
                  <a:pt x="3245436" y="0"/>
                </a:lnTo>
                <a:lnTo>
                  <a:pt x="3245436" y="6355509"/>
                </a:lnTo>
                <a:lnTo>
                  <a:pt x="0" y="6355509"/>
                </a:lnTo>
                <a:lnTo>
                  <a:pt x="0" y="0"/>
                </a:lnTo>
                <a:close/>
              </a:path>
            </a:pathLst>
          </a:custGeom>
          <a:blipFill rotWithShape="1">
            <a:blip r:embed="rId5">
              <a:alphaModFix/>
            </a:blip>
            <a:stretch>
              <a:fillRect l="-3" r="-2"/>
            </a:stretch>
          </a:blipFill>
          <a:ln>
            <a:noFill/>
          </a:ln>
        </p:spPr>
        <p:txBody>
          <a:bodyPr/>
          <a:lstStyle/>
          <a:p>
            <a:endParaRPr lang="it-IT"/>
          </a:p>
        </p:txBody>
      </p:sp>
      <p:sp>
        <p:nvSpPr>
          <p:cNvPr id="90" name="Google Shape;90;p1"/>
          <p:cNvSpPr/>
          <p:nvPr/>
        </p:nvSpPr>
        <p:spPr>
          <a:xfrm>
            <a:off x="9855322" y="4036686"/>
            <a:ext cx="2601944" cy="2191989"/>
          </a:xfrm>
          <a:custGeom>
            <a:avLst/>
            <a:gdLst/>
            <a:ahLst/>
            <a:cxnLst/>
            <a:rect l="l" t="t" r="r" b="b"/>
            <a:pathLst>
              <a:path w="3469259" h="2922651" extrusionOk="0">
                <a:moveTo>
                  <a:pt x="0" y="0"/>
                </a:moveTo>
                <a:lnTo>
                  <a:pt x="3469259" y="0"/>
                </a:lnTo>
                <a:lnTo>
                  <a:pt x="3469259" y="2922651"/>
                </a:lnTo>
                <a:lnTo>
                  <a:pt x="0" y="2922651"/>
                </a:lnTo>
                <a:close/>
              </a:path>
            </a:pathLst>
          </a:custGeom>
          <a:blipFill rotWithShape="1">
            <a:blip r:embed="rId6">
              <a:alphaModFix/>
            </a:blip>
            <a:stretch>
              <a:fillRect t="-1"/>
            </a:stretch>
          </a:blipFill>
          <a:ln>
            <a:noFill/>
          </a:ln>
        </p:spPr>
        <p:txBody>
          <a:bodyPr/>
          <a:lstStyle/>
          <a:p>
            <a:endParaRPr lang="it-IT"/>
          </a:p>
        </p:txBody>
      </p:sp>
      <p:sp>
        <p:nvSpPr>
          <p:cNvPr id="91" name="Google Shape;91;p1"/>
          <p:cNvSpPr/>
          <p:nvPr/>
        </p:nvSpPr>
        <p:spPr>
          <a:xfrm>
            <a:off x="11499292" y="-1330086"/>
            <a:ext cx="3278124" cy="6367272"/>
          </a:xfrm>
          <a:custGeom>
            <a:avLst/>
            <a:gdLst/>
            <a:ahLst/>
            <a:cxnLst/>
            <a:rect l="l" t="t" r="r" b="b"/>
            <a:pathLst>
              <a:path w="4370832" h="8489696" extrusionOk="0">
                <a:moveTo>
                  <a:pt x="0" y="0"/>
                </a:moveTo>
                <a:lnTo>
                  <a:pt x="4370832" y="0"/>
                </a:lnTo>
                <a:lnTo>
                  <a:pt x="4370832" y="8489696"/>
                </a:lnTo>
                <a:lnTo>
                  <a:pt x="0" y="8489696"/>
                </a:lnTo>
                <a:close/>
              </a:path>
            </a:pathLst>
          </a:custGeom>
          <a:blipFill rotWithShape="1">
            <a:blip r:embed="rId7">
              <a:alphaModFix/>
            </a:blip>
            <a:stretch>
              <a:fillRect l="-12" r="-11"/>
            </a:stretch>
          </a:blipFill>
          <a:ln>
            <a:noFill/>
          </a:ln>
        </p:spPr>
        <p:txBody>
          <a:bodyPr/>
          <a:lstStyle/>
          <a:p>
            <a:endParaRPr lang="it-IT"/>
          </a:p>
        </p:txBody>
      </p:sp>
      <p:sp>
        <p:nvSpPr>
          <p:cNvPr id="92" name="Google Shape;92;p1"/>
          <p:cNvSpPr/>
          <p:nvPr/>
        </p:nvSpPr>
        <p:spPr>
          <a:xfrm>
            <a:off x="14141154" y="-1126715"/>
            <a:ext cx="3100918" cy="6090015"/>
          </a:xfrm>
          <a:custGeom>
            <a:avLst/>
            <a:gdLst/>
            <a:ahLst/>
            <a:cxnLst/>
            <a:rect l="l" t="t" r="r" b="b"/>
            <a:pathLst>
              <a:path w="3100918" h="6090015" extrusionOk="0">
                <a:moveTo>
                  <a:pt x="0" y="0"/>
                </a:moveTo>
                <a:lnTo>
                  <a:pt x="3100918" y="0"/>
                </a:lnTo>
                <a:lnTo>
                  <a:pt x="3100918" y="6090015"/>
                </a:lnTo>
                <a:lnTo>
                  <a:pt x="0" y="6090015"/>
                </a:lnTo>
                <a:lnTo>
                  <a:pt x="0" y="0"/>
                </a:lnTo>
                <a:close/>
              </a:path>
            </a:pathLst>
          </a:custGeom>
          <a:blipFill rotWithShape="1">
            <a:blip r:embed="rId8">
              <a:alphaModFix/>
            </a:blip>
            <a:stretch>
              <a:fillRect l="-8" r="-7"/>
            </a:stretch>
          </a:blipFill>
          <a:ln>
            <a:noFill/>
          </a:ln>
        </p:spPr>
        <p:txBody>
          <a:bodyPr/>
          <a:lstStyle/>
          <a:p>
            <a:endParaRPr lang="it-IT"/>
          </a:p>
        </p:txBody>
      </p:sp>
      <p:sp>
        <p:nvSpPr>
          <p:cNvPr id="93" name="Google Shape;93;p1"/>
          <p:cNvSpPr/>
          <p:nvPr/>
        </p:nvSpPr>
        <p:spPr>
          <a:xfrm>
            <a:off x="2906702" y="3321945"/>
            <a:ext cx="4567675" cy="4527131"/>
          </a:xfrm>
          <a:custGeom>
            <a:avLst/>
            <a:gdLst/>
            <a:ahLst/>
            <a:cxnLst/>
            <a:rect l="l" t="t" r="r" b="b"/>
            <a:pathLst>
              <a:path w="4567675" h="4527131" extrusionOk="0">
                <a:moveTo>
                  <a:pt x="0" y="0"/>
                </a:moveTo>
                <a:lnTo>
                  <a:pt x="4567675" y="0"/>
                </a:lnTo>
                <a:lnTo>
                  <a:pt x="4567675" y="4527131"/>
                </a:lnTo>
                <a:lnTo>
                  <a:pt x="0" y="4527131"/>
                </a:lnTo>
                <a:lnTo>
                  <a:pt x="0" y="0"/>
                </a:lnTo>
                <a:close/>
              </a:path>
            </a:pathLst>
          </a:custGeom>
          <a:blipFill rotWithShape="1">
            <a:blip r:embed="rId9">
              <a:alphaModFix/>
            </a:blip>
            <a:stretch>
              <a:fillRect t="-8" b="-7"/>
            </a:stretch>
          </a:blipFill>
          <a:ln>
            <a:noFill/>
          </a:ln>
        </p:spPr>
        <p:txBody>
          <a:bodyPr/>
          <a:lstStyle/>
          <a:p>
            <a:endParaRPr lang="it-IT"/>
          </a:p>
        </p:txBody>
      </p:sp>
      <p:sp>
        <p:nvSpPr>
          <p:cNvPr id="94" name="Google Shape;94;p1"/>
          <p:cNvSpPr/>
          <p:nvPr/>
        </p:nvSpPr>
        <p:spPr>
          <a:xfrm>
            <a:off x="10250293" y="5398161"/>
            <a:ext cx="1925159" cy="429630"/>
          </a:xfrm>
          <a:custGeom>
            <a:avLst/>
            <a:gdLst/>
            <a:ahLst/>
            <a:cxnLst/>
            <a:rect l="l" t="t" r="r" b="b"/>
            <a:pathLst>
              <a:path w="1925159" h="429630" extrusionOk="0">
                <a:moveTo>
                  <a:pt x="0" y="0"/>
                </a:moveTo>
                <a:lnTo>
                  <a:pt x="1925159" y="0"/>
                </a:lnTo>
                <a:lnTo>
                  <a:pt x="1925159" y="429629"/>
                </a:lnTo>
                <a:lnTo>
                  <a:pt x="0" y="429629"/>
                </a:lnTo>
                <a:lnTo>
                  <a:pt x="0" y="0"/>
                </a:lnTo>
                <a:close/>
              </a:path>
            </a:pathLst>
          </a:custGeom>
          <a:blipFill rotWithShape="1">
            <a:blip r:embed="rId10">
              <a:alphaModFix/>
            </a:blip>
            <a:stretch>
              <a:fillRect l="-10" r="-9"/>
            </a:stretch>
          </a:blipFill>
          <a:ln>
            <a:noFill/>
          </a:ln>
        </p:spPr>
        <p:txBody>
          <a:bodyPr/>
          <a:lstStyle/>
          <a:p>
            <a:endParaRPr lang="it-IT"/>
          </a:p>
        </p:txBody>
      </p:sp>
      <p:sp>
        <p:nvSpPr>
          <p:cNvPr id="95" name="Google Shape;95;p1"/>
          <p:cNvSpPr txBox="1"/>
          <p:nvPr/>
        </p:nvSpPr>
        <p:spPr>
          <a:xfrm>
            <a:off x="2660073" y="8445285"/>
            <a:ext cx="9785651" cy="1218795"/>
          </a:xfrm>
          <a:prstGeom prst="rect">
            <a:avLst/>
          </a:prstGeom>
          <a:noFill/>
          <a:ln>
            <a:noFill/>
          </a:ln>
        </p:spPr>
        <p:txBody>
          <a:bodyPr spcFirstLastPara="1" wrap="square" lIns="0" tIns="0" rIns="0" bIns="0" anchor="t" anchorCtr="0">
            <a:spAutoFit/>
          </a:bodyPr>
          <a:lstStyle/>
          <a:p>
            <a:pPr>
              <a:lnSpc>
                <a:spcPct val="90000"/>
              </a:lnSpc>
              <a:buSzPts val="4400"/>
            </a:pPr>
            <a:r>
              <a:rPr lang="en-US" sz="4400" dirty="0">
                <a:sym typeface="Arimo"/>
              </a:rPr>
              <a:t>Introdução aos distúrbios alimentares (DE): </a:t>
            </a:r>
            <a:endParaRPr sz="4400" dirty="0"/>
          </a:p>
          <a:p>
            <a:pPr>
              <a:lnSpc>
                <a:spcPct val="90000"/>
              </a:lnSpc>
              <a:buSzPts val="4400"/>
            </a:pPr>
            <a:r>
              <a:rPr lang="en-US" sz="4400" dirty="0">
                <a:sym typeface="Arimo"/>
              </a:rPr>
              <a:t>Classificação </a:t>
            </a:r>
            <a:endParaRPr sz="4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5">
          <a:extLst>
            <a:ext uri="{FF2B5EF4-FFF2-40B4-BE49-F238E27FC236}">
              <a16:creationId xmlns:a16="http://schemas.microsoft.com/office/drawing/2014/main" id="{FDD6D344-B5AD-EE31-AA33-7848FC09561A}"/>
            </a:ext>
          </a:extLst>
        </p:cNvPr>
        <p:cNvGrpSpPr/>
        <p:nvPr/>
      </p:nvGrpSpPr>
      <p:grpSpPr>
        <a:xfrm>
          <a:off x="0" y="0"/>
          <a:ext cx="0" cy="0"/>
          <a:chOff x="0" y="0"/>
          <a:chExt cx="0" cy="0"/>
        </a:xfrm>
      </p:grpSpPr>
      <p:grpSp>
        <p:nvGrpSpPr>
          <p:cNvPr id="196" name="Google Shape;196;p9">
            <a:extLst>
              <a:ext uri="{FF2B5EF4-FFF2-40B4-BE49-F238E27FC236}">
                <a16:creationId xmlns:a16="http://schemas.microsoft.com/office/drawing/2014/main" id="{94641667-5089-9A3B-20DA-71FBA2B5CA0D}"/>
              </a:ext>
            </a:extLst>
          </p:cNvPr>
          <p:cNvGrpSpPr/>
          <p:nvPr/>
        </p:nvGrpSpPr>
        <p:grpSpPr>
          <a:xfrm>
            <a:off x="-1143" y="9134206"/>
            <a:ext cx="18312195" cy="1166241"/>
            <a:chOff x="-1524" y="-1524"/>
            <a:chExt cx="24416259" cy="1554988"/>
          </a:xfrm>
        </p:grpSpPr>
        <p:sp>
          <p:nvSpPr>
            <p:cNvPr id="197" name="Google Shape;197;p9">
              <a:extLst>
                <a:ext uri="{FF2B5EF4-FFF2-40B4-BE49-F238E27FC236}">
                  <a16:creationId xmlns:a16="http://schemas.microsoft.com/office/drawing/2014/main" id="{E95183C9-6E93-0CDB-0B80-75CC44A97233}"/>
                </a:ext>
              </a:extLst>
            </p:cNvPr>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98" name="Google Shape;198;p9">
              <a:extLst>
                <a:ext uri="{FF2B5EF4-FFF2-40B4-BE49-F238E27FC236}">
                  <a16:creationId xmlns:a16="http://schemas.microsoft.com/office/drawing/2014/main" id="{ABE3369C-8A5D-7C29-5D2E-C6CD6E9AD4BD}"/>
                </a:ext>
              </a:extLst>
            </p:cNvPr>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9" name="Google Shape;199;p9">
            <a:extLst>
              <a:ext uri="{FF2B5EF4-FFF2-40B4-BE49-F238E27FC236}">
                <a16:creationId xmlns:a16="http://schemas.microsoft.com/office/drawing/2014/main" id="{63EF752B-8987-9B39-AA36-D7C4487D11E9}"/>
              </a:ext>
            </a:extLst>
          </p:cNvPr>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200" name="Google Shape;200;p9">
            <a:extLst>
              <a:ext uri="{FF2B5EF4-FFF2-40B4-BE49-F238E27FC236}">
                <a16:creationId xmlns:a16="http://schemas.microsoft.com/office/drawing/2014/main" id="{35645924-5AE8-6A2C-31F4-F7809BE8DCA2}"/>
              </a:ext>
            </a:extLst>
          </p:cNvPr>
          <p:cNvGrpSpPr/>
          <p:nvPr/>
        </p:nvGrpSpPr>
        <p:grpSpPr>
          <a:xfrm rot="-420599">
            <a:off x="3682422" y="9493213"/>
            <a:ext cx="15092934" cy="1652778"/>
            <a:chOff x="-1524" y="-1524"/>
            <a:chExt cx="20123911" cy="2203704"/>
          </a:xfrm>
        </p:grpSpPr>
        <p:sp>
          <p:nvSpPr>
            <p:cNvPr id="201" name="Google Shape;201;p9">
              <a:extLst>
                <a:ext uri="{FF2B5EF4-FFF2-40B4-BE49-F238E27FC236}">
                  <a16:creationId xmlns:a16="http://schemas.microsoft.com/office/drawing/2014/main" id="{DB2BF8CC-7DAD-DEE5-6317-1BF0257D98FA}"/>
                </a:ext>
              </a:extLst>
            </p:cNvPr>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202" name="Google Shape;202;p9">
              <a:extLst>
                <a:ext uri="{FF2B5EF4-FFF2-40B4-BE49-F238E27FC236}">
                  <a16:creationId xmlns:a16="http://schemas.microsoft.com/office/drawing/2014/main" id="{97232328-F8E7-A2D5-2E54-4F06CE578676}"/>
                </a:ext>
              </a:extLst>
            </p:cNvPr>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3" name="Google Shape;203;p9">
            <a:extLst>
              <a:ext uri="{FF2B5EF4-FFF2-40B4-BE49-F238E27FC236}">
                <a16:creationId xmlns:a16="http://schemas.microsoft.com/office/drawing/2014/main" id="{30A49D47-D437-9D6F-6C29-7377E8079E79}"/>
              </a:ext>
            </a:extLst>
          </p:cNvPr>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204" name="Google Shape;204;p9">
            <a:extLst>
              <a:ext uri="{FF2B5EF4-FFF2-40B4-BE49-F238E27FC236}">
                <a16:creationId xmlns:a16="http://schemas.microsoft.com/office/drawing/2014/main" id="{AEC7010C-A30C-8E9A-E0D8-691EC1E578F7}"/>
              </a:ext>
            </a:extLst>
          </p:cNvPr>
          <p:cNvSpPr txBox="1"/>
          <p:nvPr/>
        </p:nvSpPr>
        <p:spPr>
          <a:xfrm>
            <a:off x="1752600" y="1339333"/>
            <a:ext cx="15179273" cy="5751383"/>
          </a:xfrm>
          <a:prstGeom prst="rect">
            <a:avLst/>
          </a:prstGeom>
          <a:noFill/>
          <a:ln>
            <a:noFill/>
          </a:ln>
        </p:spPr>
        <p:txBody>
          <a:bodyPr spcFirstLastPara="1" wrap="square" lIns="0" tIns="0" rIns="0" bIns="0" anchor="t" anchorCtr="0">
            <a:spAutoFit/>
          </a:bodyPr>
          <a:lstStyle/>
          <a:p>
            <a:pPr marL="0" marR="0" lvl="0" indent="0" algn="just" rtl="0">
              <a:lnSpc>
                <a:spcPct val="170916"/>
              </a:lnSpc>
              <a:spcBef>
                <a:spcPts val="0"/>
              </a:spcBef>
              <a:spcAft>
                <a:spcPts val="0"/>
              </a:spcAft>
              <a:buNone/>
            </a:pPr>
            <a:endParaRPr sz="2400" b="0" i="0" u="none" strike="noStrike" cap="none" dirty="0">
              <a:solidFill>
                <a:srgbClr val="000000"/>
              </a:solidFill>
              <a:latin typeface="Calibri"/>
              <a:ea typeface="Calibri"/>
              <a:cs typeface="Calibri"/>
              <a:sym typeface="Calibri"/>
            </a:endParaRPr>
          </a:p>
          <a:p>
            <a:pPr marL="632688" marR="0" lvl="1" indent="-316344" algn="just" rtl="0">
              <a:lnSpc>
                <a:spcPct val="170916"/>
              </a:lnSpc>
              <a:spcBef>
                <a:spcPts val="0"/>
              </a:spcBef>
              <a:spcAft>
                <a:spcPts val="0"/>
              </a:spcAft>
              <a:buClr>
                <a:srgbClr val="000000"/>
              </a:buClr>
              <a:buSzPts val="2400"/>
              <a:buFont typeface="Arial"/>
              <a:buChar char="•"/>
            </a:pPr>
            <a:r>
              <a:rPr lang="en-US" sz="2400" dirty="0">
                <a:latin typeface="Arial" panose="020B0604020202020204" pitchFamily="34" charset="0"/>
                <a:cs typeface="Arial" panose="020B0604020202020204" pitchFamily="34" charset="0"/>
                <a:sym typeface="Calibri"/>
              </a:rPr>
              <a:t>Uma perda de peso extrema pode levar a um crescimento deficiente e a ciclos menstruais irregulares nas raparigas.</a:t>
            </a:r>
            <a:endParaRPr sz="2400" dirty="0">
              <a:latin typeface="Arial" panose="020B0604020202020204" pitchFamily="34" charset="0"/>
              <a:cs typeface="Arial" panose="020B0604020202020204" pitchFamily="34" charset="0"/>
            </a:endParaRPr>
          </a:p>
          <a:p>
            <a:pPr marL="0" marR="0" lvl="0" indent="0" algn="just" rtl="0">
              <a:lnSpc>
                <a:spcPct val="170916"/>
              </a:lnSpc>
              <a:spcBef>
                <a:spcPts val="0"/>
              </a:spcBef>
              <a:spcAft>
                <a:spcPts val="0"/>
              </a:spcAft>
              <a:buNone/>
            </a:pPr>
            <a:endParaRPr sz="2400" dirty="0">
              <a:latin typeface="Arial" panose="020B0604020202020204" pitchFamily="34" charset="0"/>
              <a:cs typeface="Arial" panose="020B0604020202020204" pitchFamily="34" charset="0"/>
              <a:sym typeface="Calibri"/>
            </a:endParaRPr>
          </a:p>
          <a:p>
            <a:pPr marL="632688" marR="0" lvl="1" indent="-316344" algn="just" rtl="0">
              <a:lnSpc>
                <a:spcPct val="170916"/>
              </a:lnSpc>
              <a:spcBef>
                <a:spcPts val="0"/>
              </a:spcBef>
              <a:spcAft>
                <a:spcPts val="0"/>
              </a:spcAft>
              <a:buClr>
                <a:srgbClr val="000000"/>
              </a:buClr>
              <a:buSzPts val="2400"/>
              <a:buFont typeface="Arial"/>
              <a:buChar char="•"/>
            </a:pPr>
            <a:r>
              <a:rPr lang="en-US" sz="2400" dirty="0">
                <a:latin typeface="Arial" panose="020B0604020202020204" pitchFamily="34" charset="0"/>
                <a:cs typeface="Arial" panose="020B0604020202020204" pitchFamily="34" charset="0"/>
                <a:sym typeface="Calibri"/>
              </a:rPr>
              <a:t>Todos os sintomas tendem a agravar-se com a perda de peso e a deterioração da saúde física e mental.</a:t>
            </a:r>
            <a:endParaRPr sz="2400" dirty="0">
              <a:latin typeface="Arial" panose="020B0604020202020204" pitchFamily="34" charset="0"/>
              <a:cs typeface="Arial" panose="020B0604020202020204" pitchFamily="34" charset="0"/>
            </a:endParaRPr>
          </a:p>
          <a:p>
            <a:pPr marL="0" marR="0" lvl="0" indent="0" algn="just" rtl="0">
              <a:lnSpc>
                <a:spcPct val="170916"/>
              </a:lnSpc>
              <a:spcBef>
                <a:spcPts val="0"/>
              </a:spcBef>
              <a:spcAft>
                <a:spcPts val="0"/>
              </a:spcAft>
              <a:buNone/>
            </a:pPr>
            <a:endParaRPr sz="2400" dirty="0">
              <a:latin typeface="Arial" panose="020B0604020202020204" pitchFamily="34" charset="0"/>
              <a:cs typeface="Arial" panose="020B0604020202020204" pitchFamily="34" charset="0"/>
              <a:sym typeface="Calibri"/>
            </a:endParaRPr>
          </a:p>
          <a:p>
            <a:pPr marL="632688" marR="0" lvl="1" indent="-316344" algn="just" rtl="0">
              <a:lnSpc>
                <a:spcPct val="170916"/>
              </a:lnSpc>
              <a:spcBef>
                <a:spcPts val="0"/>
              </a:spcBef>
              <a:spcAft>
                <a:spcPts val="0"/>
              </a:spcAft>
              <a:buClr>
                <a:srgbClr val="000000"/>
              </a:buClr>
              <a:buSzPts val="2400"/>
              <a:buFont typeface="Arial"/>
              <a:buChar char="•"/>
            </a:pPr>
            <a:r>
              <a:rPr lang="en-US" sz="2400" i="1" dirty="0">
                <a:latin typeface="Arial" panose="020B0604020202020204" pitchFamily="34" charset="0"/>
                <a:cs typeface="Arial" panose="020B0604020202020204" pitchFamily="34" charset="0"/>
                <a:sym typeface="Calibri"/>
              </a:rPr>
              <a:t>Os julgamentos negativos, as críticas e os conflitos familiares podem contribuir para a manutenção da perturbação. </a:t>
            </a:r>
            <a:endParaRPr sz="2400" i="1" dirty="0">
              <a:latin typeface="Arial" panose="020B0604020202020204" pitchFamily="34" charset="0"/>
              <a:cs typeface="Arial" panose="020B0604020202020204" pitchFamily="34" charset="0"/>
            </a:endParaRPr>
          </a:p>
          <a:p>
            <a:pPr marL="0" marR="0" lvl="0" indent="0" algn="just" rtl="0">
              <a:lnSpc>
                <a:spcPct val="170916"/>
              </a:lnSpc>
              <a:spcBef>
                <a:spcPts val="0"/>
              </a:spcBef>
              <a:spcAft>
                <a:spcPts val="0"/>
              </a:spcAft>
              <a:buNone/>
            </a:pPr>
            <a:endParaRPr sz="2400" dirty="0">
              <a:latin typeface="Arial" panose="020B0604020202020204" pitchFamily="34" charset="0"/>
              <a:cs typeface="Arial" panose="020B0604020202020204" pitchFamily="34" charset="0"/>
              <a:sym typeface="Calibri"/>
            </a:endParaRPr>
          </a:p>
          <a:p>
            <a:pPr marL="632688" marR="0" lvl="1" indent="-316344" algn="just" rtl="0">
              <a:lnSpc>
                <a:spcPct val="170916"/>
              </a:lnSpc>
              <a:spcBef>
                <a:spcPts val="0"/>
              </a:spcBef>
              <a:spcAft>
                <a:spcPts val="0"/>
              </a:spcAft>
              <a:buClr>
                <a:srgbClr val="000000"/>
              </a:buClr>
              <a:buSzPts val="2400"/>
              <a:buFont typeface="Arial"/>
              <a:buChar char="•"/>
            </a:pPr>
            <a:r>
              <a:rPr lang="en-US" sz="2400" dirty="0">
                <a:latin typeface="Arial" panose="020B0604020202020204" pitchFamily="34" charset="0"/>
                <a:cs typeface="Arial" panose="020B0604020202020204" pitchFamily="34" charset="0"/>
                <a:sym typeface="Calibri"/>
              </a:rPr>
              <a:t>As pessoas com AN não reconhecem frequentemente a sua condição e evitam procurar ajuda. Se forem crónicos, os sintomas podem tornar-se parte da identidade do indivíduo, especialmente se a perturbação for vista como </a:t>
            </a:r>
            <a:r>
              <a:rPr lang="en-US" sz="2400" b="1" dirty="0">
                <a:latin typeface="Arial" panose="020B0604020202020204" pitchFamily="34" charset="0"/>
                <a:cs typeface="Arial" panose="020B0604020202020204" pitchFamily="34" charset="0"/>
                <a:sym typeface="Calibri"/>
              </a:rPr>
              <a:t>sintónica para o ego</a:t>
            </a:r>
            <a:r>
              <a:rPr lang="en-US" sz="2400" dirty="0">
                <a:latin typeface="Arial" panose="020B0604020202020204" pitchFamily="34" charset="0"/>
                <a:cs typeface="Arial" panose="020B0604020202020204" pitchFamily="34" charset="0"/>
                <a:sym typeface="Calibri"/>
              </a:rPr>
              <a:t>. </a:t>
            </a:r>
            <a:endParaRPr sz="2400" dirty="0">
              <a:latin typeface="Arial" panose="020B0604020202020204" pitchFamily="34" charset="0"/>
              <a:cs typeface="Arial" panose="020B0604020202020204" pitchFamily="34" charset="0"/>
            </a:endParaRPr>
          </a:p>
        </p:txBody>
      </p:sp>
      <p:sp>
        <p:nvSpPr>
          <p:cNvPr id="2" name="Google Shape;191;p8">
            <a:extLst>
              <a:ext uri="{FF2B5EF4-FFF2-40B4-BE49-F238E27FC236}">
                <a16:creationId xmlns:a16="http://schemas.microsoft.com/office/drawing/2014/main" id="{69882634-DB70-95E2-975E-CAFD89637BD5}"/>
              </a:ext>
            </a:extLst>
          </p:cNvPr>
          <p:cNvSpPr txBox="1"/>
          <p:nvPr/>
        </p:nvSpPr>
        <p:spPr>
          <a:xfrm>
            <a:off x="615143" y="421640"/>
            <a:ext cx="15927184" cy="1130181"/>
          </a:xfrm>
          <a:prstGeom prst="rect">
            <a:avLst/>
          </a:prstGeom>
          <a:noFill/>
          <a:ln>
            <a:noFill/>
          </a:ln>
        </p:spPr>
        <p:txBody>
          <a:bodyPr spcFirstLastPara="1" wrap="square" lIns="0" tIns="0" rIns="0" bIns="0" anchor="t" anchorCtr="0">
            <a:spAutoFit/>
          </a:bodyPr>
          <a:lstStyle/>
          <a:p>
            <a:pPr marL="0" marR="0" lvl="0" indent="0" algn="ctr" rtl="0">
              <a:lnSpc>
                <a:spcPct val="135625"/>
              </a:lnSpc>
              <a:spcBef>
                <a:spcPts val="0"/>
              </a:spcBef>
              <a:spcAft>
                <a:spcPts val="0"/>
              </a:spcAft>
              <a:buNone/>
            </a:pPr>
            <a:r>
              <a:rPr lang="en-US" sz="5400" dirty="0">
                <a:solidFill>
                  <a:srgbClr val="E98E24"/>
                </a:solidFill>
                <a:sym typeface="Calibri"/>
              </a:rPr>
              <a:t>AN: complicações</a:t>
            </a:r>
            <a:endParaRPr lang="en-US" sz="5400" dirty="0">
              <a:solidFill>
                <a:srgbClr val="E98E24"/>
              </a:solidFill>
            </a:endParaRPr>
          </a:p>
        </p:txBody>
      </p:sp>
    </p:spTree>
    <p:extLst>
      <p:ext uri="{BB962C8B-B14F-4D97-AF65-F5344CB8AC3E}">
        <p14:creationId xmlns:p14="http://schemas.microsoft.com/office/powerpoint/2010/main" val="28761172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grpSp>
        <p:nvGrpSpPr>
          <p:cNvPr id="236" name="Google Shape;236;p12"/>
          <p:cNvGrpSpPr/>
          <p:nvPr/>
        </p:nvGrpSpPr>
        <p:grpSpPr>
          <a:xfrm>
            <a:off x="-1143" y="9134206"/>
            <a:ext cx="18312195" cy="1166241"/>
            <a:chOff x="-1524" y="-1524"/>
            <a:chExt cx="24416259" cy="1554988"/>
          </a:xfrm>
        </p:grpSpPr>
        <p:sp>
          <p:nvSpPr>
            <p:cNvPr id="237" name="Google Shape;237;p12"/>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238" name="Google Shape;238;p12"/>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9" name="Google Shape;239;p12"/>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240" name="Google Shape;240;p12"/>
          <p:cNvGrpSpPr/>
          <p:nvPr/>
        </p:nvGrpSpPr>
        <p:grpSpPr>
          <a:xfrm rot="-420599">
            <a:off x="3682422" y="9493213"/>
            <a:ext cx="15092934" cy="1652778"/>
            <a:chOff x="-1524" y="-1524"/>
            <a:chExt cx="20123911" cy="2203704"/>
          </a:xfrm>
        </p:grpSpPr>
        <p:sp>
          <p:nvSpPr>
            <p:cNvPr id="241" name="Google Shape;241;p12"/>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242" name="Google Shape;242;p12"/>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43" name="Google Shape;243;p12"/>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244" name="Google Shape;244;p12"/>
          <p:cNvSpPr txBox="1"/>
          <p:nvPr/>
        </p:nvSpPr>
        <p:spPr>
          <a:xfrm>
            <a:off x="2204573" y="1526090"/>
            <a:ext cx="13878853" cy="7540526"/>
          </a:xfrm>
          <a:prstGeom prst="rect">
            <a:avLst/>
          </a:prstGeom>
          <a:noFill/>
          <a:ln>
            <a:noFill/>
          </a:ln>
        </p:spPr>
        <p:txBody>
          <a:bodyPr spcFirstLastPara="1" wrap="square" lIns="0" tIns="0" rIns="0" bIns="0" anchor="t" anchorCtr="0">
            <a:spAutoFit/>
          </a:bodyPr>
          <a:lstStyle/>
          <a:p>
            <a:pPr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Tendência para esconder a comida e evitar refeições com outras pessoas.</a:t>
            </a:r>
            <a:endParaRPr sz="2800" dirty="0">
              <a:latin typeface="Arial" panose="020B0604020202020204" pitchFamily="34" charset="0"/>
              <a:cs typeface="Arial" panose="020B0604020202020204" pitchFamily="34" charset="0"/>
            </a:endParaRPr>
          </a:p>
          <a:p>
            <a:pPr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Cortar os alimentos em pedaços muito pequenos ou reorganizar constantemente os alimentos no prato.</a:t>
            </a:r>
            <a:endParaRPr sz="2800" dirty="0">
              <a:latin typeface="Arial" panose="020B0604020202020204" pitchFamily="34" charset="0"/>
              <a:cs typeface="Arial" panose="020B0604020202020204" pitchFamily="34" charset="0"/>
            </a:endParaRPr>
          </a:p>
          <a:p>
            <a:pPr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As faltas às refeições tornam-se frequentes, muitas vezes com desculpas como "não tenho fome" ou "já comi".</a:t>
            </a:r>
            <a:endParaRPr sz="2800" dirty="0">
              <a:latin typeface="Arial" panose="020B0604020202020204" pitchFamily="34" charset="0"/>
              <a:cs typeface="Arial" panose="020B0604020202020204" pitchFamily="34" charset="0"/>
            </a:endParaRPr>
          </a:p>
          <a:p>
            <a:pPr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A preparação dos alimentos pode envolver rituais rígidos, evitando grupos alimentares inteiros (por exemplo, hidratos de carbono, gorduras).</a:t>
            </a:r>
            <a:endParaRPr sz="2800" dirty="0">
              <a:latin typeface="Arial" panose="020B0604020202020204" pitchFamily="34" charset="0"/>
              <a:cs typeface="Arial" panose="020B0604020202020204" pitchFamily="34" charset="0"/>
            </a:endParaRPr>
          </a:p>
          <a:p>
            <a:pPr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Podem surgir sinais indirectos de comportamentos compensatórios, como passar muito tempo na casa de banho logo após as refeições, atividade física excessiva.</a:t>
            </a:r>
            <a:endParaRPr sz="2800" dirty="0">
              <a:latin typeface="Arial" panose="020B0604020202020204" pitchFamily="34" charset="0"/>
              <a:cs typeface="Arial" panose="020B0604020202020204" pitchFamily="34" charset="0"/>
            </a:endParaRPr>
          </a:p>
          <a:p>
            <a:pPr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Podem estar presentes alterações emocionais e comportamentais, incluindo alterações de humor e padrões de sono perturbados. </a:t>
            </a:r>
            <a:endParaRPr sz="2800" dirty="0">
              <a:latin typeface="Arial" panose="020B0604020202020204" pitchFamily="34" charset="0"/>
              <a:cs typeface="Arial" panose="020B0604020202020204" pitchFamily="34" charset="0"/>
            </a:endParaRPr>
          </a:p>
        </p:txBody>
      </p:sp>
      <p:sp>
        <p:nvSpPr>
          <p:cNvPr id="245" name="Google Shape;245;p12"/>
          <p:cNvSpPr txBox="1"/>
          <p:nvPr/>
        </p:nvSpPr>
        <p:spPr>
          <a:xfrm>
            <a:off x="3092335" y="220342"/>
            <a:ext cx="11488189" cy="1238159"/>
          </a:xfrm>
          <a:prstGeom prst="rect">
            <a:avLst/>
          </a:prstGeom>
          <a:noFill/>
          <a:ln>
            <a:noFill/>
          </a:ln>
        </p:spPr>
        <p:txBody>
          <a:bodyPr spcFirstLastPara="1" wrap="square" lIns="0" tIns="0" rIns="0" bIns="0" anchor="t" anchorCtr="0">
            <a:spAutoFit/>
          </a:bodyPr>
          <a:lstStyle/>
          <a:p>
            <a:pPr marL="0" marR="0" lvl="0" indent="0" algn="ctr" rtl="0">
              <a:lnSpc>
                <a:spcPct val="148718"/>
              </a:lnSpc>
              <a:spcBef>
                <a:spcPts val="0"/>
              </a:spcBef>
              <a:spcAft>
                <a:spcPts val="0"/>
              </a:spcAft>
              <a:buNone/>
            </a:pPr>
            <a:r>
              <a:rPr lang="en-US" sz="5400" dirty="0">
                <a:solidFill>
                  <a:srgbClr val="E98E24"/>
                </a:solidFill>
                <a:sym typeface="Calibri"/>
              </a:rPr>
              <a:t>O que os pais podem notar 1/2</a:t>
            </a:r>
            <a:endParaRPr sz="5400" dirty="0">
              <a:solidFill>
                <a:srgbClr val="E98E24"/>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grpSp>
        <p:nvGrpSpPr>
          <p:cNvPr id="250" name="Google Shape;250;p13"/>
          <p:cNvGrpSpPr/>
          <p:nvPr/>
        </p:nvGrpSpPr>
        <p:grpSpPr>
          <a:xfrm>
            <a:off x="-1143" y="9134206"/>
            <a:ext cx="18312195" cy="1166241"/>
            <a:chOff x="-1524" y="-1524"/>
            <a:chExt cx="24416259" cy="1554988"/>
          </a:xfrm>
        </p:grpSpPr>
        <p:sp>
          <p:nvSpPr>
            <p:cNvPr id="251" name="Google Shape;251;p13"/>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252" name="Google Shape;252;p13"/>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3" name="Google Shape;253;p13"/>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254" name="Google Shape;254;p13"/>
          <p:cNvGrpSpPr/>
          <p:nvPr/>
        </p:nvGrpSpPr>
        <p:grpSpPr>
          <a:xfrm rot="-420599">
            <a:off x="3682422" y="9493213"/>
            <a:ext cx="15092934" cy="1652778"/>
            <a:chOff x="-1524" y="-1524"/>
            <a:chExt cx="20123911" cy="2203704"/>
          </a:xfrm>
        </p:grpSpPr>
        <p:sp>
          <p:nvSpPr>
            <p:cNvPr id="255" name="Google Shape;255;p13"/>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256" name="Google Shape;256;p13"/>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7" name="Google Shape;257;p13"/>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258" name="Google Shape;258;p13"/>
          <p:cNvSpPr txBox="1"/>
          <p:nvPr/>
        </p:nvSpPr>
        <p:spPr>
          <a:xfrm>
            <a:off x="116955" y="1135919"/>
            <a:ext cx="17839113" cy="7583615"/>
          </a:xfrm>
          <a:prstGeom prst="rect">
            <a:avLst/>
          </a:prstGeom>
          <a:noFill/>
          <a:ln>
            <a:noFill/>
          </a:ln>
        </p:spPr>
        <p:txBody>
          <a:bodyPr spcFirstLastPara="1" wrap="square" lIns="0" tIns="0" rIns="0" bIns="0" anchor="t" anchorCtr="0">
            <a:spAutoFit/>
          </a:bodyPr>
          <a:lstStyle/>
          <a:p>
            <a:pPr marL="342900" marR="0" lvl="0" indent="-342900" algn="just" rtl="0">
              <a:lnSpc>
                <a:spcPct val="140000"/>
              </a:lnSpc>
              <a:spcBef>
                <a:spcPts val="0"/>
              </a:spcBef>
              <a:spcAft>
                <a:spcPts val="0"/>
              </a:spcAft>
              <a:buFont typeface="Wingdings" panose="05000000000000000000" pitchFamily="2" charset="2"/>
              <a:buChar char="§"/>
            </a:pPr>
            <a:r>
              <a:rPr lang="en-US" sz="3200" b="1" i="0" u="none" strike="noStrike" cap="none" dirty="0">
                <a:solidFill>
                  <a:srgbClr val="000000"/>
                </a:solidFill>
                <a:latin typeface="Arial" panose="020B0604020202020204" pitchFamily="34" charset="0"/>
                <a:ea typeface="Calibri"/>
                <a:cs typeface="Arial" panose="020B0604020202020204" pitchFamily="34" charset="0"/>
                <a:sym typeface="Calibri"/>
              </a:rPr>
              <a:t>Isolamento social: </a:t>
            </a:r>
            <a:r>
              <a:rPr lang="en-US" sz="3200" b="0" i="0" u="none" strike="noStrike" cap="none" dirty="0">
                <a:solidFill>
                  <a:srgbClr val="000000"/>
                </a:solidFill>
                <a:latin typeface="Arial" panose="020B0604020202020204" pitchFamily="34" charset="0"/>
                <a:ea typeface="Calibri"/>
                <a:cs typeface="Arial" panose="020B0604020202020204" pitchFamily="34" charset="0"/>
                <a:sym typeface="Calibri"/>
              </a:rPr>
              <a:t>isolamento progressivo da família, dos pares e dos ambientes sociais.</a:t>
            </a:r>
            <a:endParaRPr sz="3200" dirty="0">
              <a:latin typeface="Arial" panose="020B0604020202020204" pitchFamily="34" charset="0"/>
              <a:cs typeface="Arial" panose="020B0604020202020204" pitchFamily="34" charset="0"/>
            </a:endParaRPr>
          </a:p>
          <a:p>
            <a:pPr marL="342900" marR="0" lvl="0" indent="-342900" algn="just" rtl="0">
              <a:lnSpc>
                <a:spcPct val="140000"/>
              </a:lnSpc>
              <a:spcBef>
                <a:spcPts val="0"/>
              </a:spcBef>
              <a:spcAft>
                <a:spcPts val="0"/>
              </a:spcAft>
              <a:buFont typeface="Wingdings" panose="05000000000000000000" pitchFamily="2" charset="2"/>
              <a:buChar char="§"/>
            </a:pPr>
            <a:r>
              <a:rPr lang="en-US" sz="3200" b="1" i="0" u="none" strike="noStrike" cap="none" dirty="0">
                <a:solidFill>
                  <a:srgbClr val="000000"/>
                </a:solidFill>
                <a:latin typeface="Arial" panose="020B0604020202020204" pitchFamily="34" charset="0"/>
                <a:ea typeface="Calibri"/>
                <a:cs typeface="Arial" panose="020B0604020202020204" pitchFamily="34" charset="0"/>
                <a:sym typeface="Calibri"/>
              </a:rPr>
              <a:t>Excesso de empenho académico e desportivo: </a:t>
            </a:r>
            <a:r>
              <a:rPr lang="en-US" sz="3200" b="0" i="0" u="none" strike="noStrike" cap="none" dirty="0">
                <a:solidFill>
                  <a:srgbClr val="000000"/>
                </a:solidFill>
                <a:latin typeface="Arial" panose="020B0604020202020204" pitchFamily="34" charset="0"/>
                <a:ea typeface="Calibri"/>
                <a:cs typeface="Arial" panose="020B0604020202020204" pitchFamily="34" charset="0"/>
                <a:sym typeface="Calibri"/>
              </a:rPr>
              <a:t>dedicação intensa à escola e ao desporto, muitas vezes com desempenho inicialmente preservado. Baixa tolerância ao insucesso ou a contratempos académicos. </a:t>
            </a:r>
            <a:endParaRPr sz="3200" dirty="0">
              <a:latin typeface="Arial" panose="020B0604020202020204" pitchFamily="34" charset="0"/>
              <a:cs typeface="Arial" panose="020B0604020202020204" pitchFamily="34" charset="0"/>
            </a:endParaRPr>
          </a:p>
          <a:p>
            <a:pPr marL="342900" marR="0" lvl="0" indent="-342900" algn="just" rtl="0">
              <a:lnSpc>
                <a:spcPct val="140000"/>
              </a:lnSpc>
              <a:spcBef>
                <a:spcPts val="0"/>
              </a:spcBef>
              <a:spcAft>
                <a:spcPts val="0"/>
              </a:spcAft>
              <a:buFont typeface="Wingdings" panose="05000000000000000000" pitchFamily="2" charset="2"/>
              <a:buChar char="§"/>
            </a:pPr>
            <a:r>
              <a:rPr lang="en-US" sz="3200" b="1" i="0" u="none" strike="noStrike" cap="none" dirty="0">
                <a:solidFill>
                  <a:srgbClr val="000000"/>
                </a:solidFill>
                <a:latin typeface="Arial" panose="020B0604020202020204" pitchFamily="34" charset="0"/>
                <a:ea typeface="Calibri"/>
                <a:cs typeface="Arial" panose="020B0604020202020204" pitchFamily="34" charset="0"/>
                <a:sym typeface="Calibri"/>
              </a:rPr>
              <a:t>Comportamentos compulsivos: </a:t>
            </a:r>
            <a:r>
              <a:rPr lang="en-US" sz="3200" b="0" i="0" u="none" strike="noStrike" cap="none" dirty="0">
                <a:solidFill>
                  <a:srgbClr val="000000"/>
                </a:solidFill>
                <a:latin typeface="Arial" panose="020B0604020202020204" pitchFamily="34" charset="0"/>
                <a:ea typeface="Calibri"/>
                <a:cs typeface="Arial" panose="020B0604020202020204" pitchFamily="34" charset="0"/>
                <a:sym typeface="Calibri"/>
              </a:rPr>
              <a:t>movimento constante, exercício excessivo, por vezes mesmo com falta de energia.</a:t>
            </a:r>
            <a:endParaRPr sz="3200" dirty="0">
              <a:latin typeface="Arial" panose="020B0604020202020204" pitchFamily="34" charset="0"/>
              <a:cs typeface="Arial" panose="020B0604020202020204" pitchFamily="34" charset="0"/>
            </a:endParaRPr>
          </a:p>
          <a:p>
            <a:pPr marL="342900" marR="0" lvl="0" indent="-342900" algn="just" rtl="0">
              <a:lnSpc>
                <a:spcPct val="140000"/>
              </a:lnSpc>
              <a:spcBef>
                <a:spcPts val="0"/>
              </a:spcBef>
              <a:spcAft>
                <a:spcPts val="0"/>
              </a:spcAft>
              <a:buFont typeface="Wingdings" panose="05000000000000000000" pitchFamily="2" charset="2"/>
              <a:buChar char="§"/>
            </a:pPr>
            <a:r>
              <a:rPr lang="en-US" sz="3200" b="1" i="0" u="none" strike="noStrike" cap="none" dirty="0">
                <a:solidFill>
                  <a:srgbClr val="000000"/>
                </a:solidFill>
                <a:latin typeface="Arial" panose="020B0604020202020204" pitchFamily="34" charset="0"/>
                <a:ea typeface="Calibri"/>
                <a:cs typeface="Arial" panose="020B0604020202020204" pitchFamily="34" charset="0"/>
                <a:sym typeface="Calibri"/>
              </a:rPr>
              <a:t>Problemas de hidratação: </a:t>
            </a:r>
            <a:r>
              <a:rPr lang="en-US" sz="3200" b="0" i="0" u="none" strike="noStrike" cap="none" dirty="0">
                <a:solidFill>
                  <a:srgbClr val="000000"/>
                </a:solidFill>
                <a:latin typeface="Arial" panose="020B0604020202020204" pitchFamily="34" charset="0"/>
                <a:ea typeface="Calibri"/>
                <a:cs typeface="Arial" panose="020B0604020202020204" pitchFamily="34" charset="0"/>
                <a:sym typeface="Calibri"/>
              </a:rPr>
              <a:t>ingestão excessiva de água ou desidratação intencional.</a:t>
            </a:r>
            <a:endParaRPr sz="3200" dirty="0">
              <a:latin typeface="Arial" panose="020B0604020202020204" pitchFamily="34" charset="0"/>
              <a:cs typeface="Arial" panose="020B0604020202020204" pitchFamily="34" charset="0"/>
            </a:endParaRPr>
          </a:p>
          <a:p>
            <a:pPr marL="342900" marR="0" lvl="0" indent="-342900" algn="just" rtl="0">
              <a:lnSpc>
                <a:spcPct val="140000"/>
              </a:lnSpc>
              <a:spcBef>
                <a:spcPts val="0"/>
              </a:spcBef>
              <a:spcAft>
                <a:spcPts val="0"/>
              </a:spcAft>
              <a:buFont typeface="Wingdings" panose="05000000000000000000" pitchFamily="2" charset="2"/>
              <a:buChar char="§"/>
            </a:pPr>
            <a:r>
              <a:rPr lang="en-US" sz="3200" b="1" i="0" u="none" strike="noStrike" cap="none" dirty="0">
                <a:solidFill>
                  <a:srgbClr val="000000"/>
                </a:solidFill>
                <a:latin typeface="Arial" panose="020B0604020202020204" pitchFamily="34" charset="0"/>
                <a:ea typeface="Calibri"/>
                <a:cs typeface="Arial" panose="020B0604020202020204" pitchFamily="34" charset="0"/>
                <a:sym typeface="Calibri"/>
              </a:rPr>
              <a:t>Escolhas de vestuário invulgares: </a:t>
            </a:r>
            <a:r>
              <a:rPr lang="en-US" sz="3200" b="0" i="0" u="none" strike="noStrike" cap="none" dirty="0">
                <a:solidFill>
                  <a:srgbClr val="000000"/>
                </a:solidFill>
                <a:latin typeface="Arial" panose="020B0604020202020204" pitchFamily="34" charset="0"/>
                <a:ea typeface="Calibri"/>
                <a:cs typeface="Arial" panose="020B0604020202020204" pitchFamily="34" charset="0"/>
                <a:sym typeface="Calibri"/>
              </a:rPr>
              <a:t>roupas demasiado cobertas devido à perceção de frio (fases iniciais) vs roupas mínimas para promover a perda de calor e "queimar calorias" (fases posteriores).</a:t>
            </a:r>
            <a:endParaRPr sz="3200" dirty="0">
              <a:latin typeface="Arial" panose="020B0604020202020204" pitchFamily="34" charset="0"/>
              <a:cs typeface="Arial" panose="020B0604020202020204" pitchFamily="34" charset="0"/>
            </a:endParaRPr>
          </a:p>
          <a:p>
            <a:pPr marL="342900" marR="0" lvl="0" indent="-342900" algn="just" rtl="0">
              <a:lnSpc>
                <a:spcPct val="140000"/>
              </a:lnSpc>
              <a:spcBef>
                <a:spcPts val="0"/>
              </a:spcBef>
              <a:spcAft>
                <a:spcPts val="0"/>
              </a:spcAft>
              <a:buFont typeface="Wingdings" panose="05000000000000000000" pitchFamily="2" charset="2"/>
              <a:buChar char="§"/>
            </a:pPr>
            <a:r>
              <a:rPr lang="en-US" sz="3200" b="1" i="0" u="none" strike="noStrike" cap="none" dirty="0">
                <a:solidFill>
                  <a:srgbClr val="000000"/>
                </a:solidFill>
                <a:latin typeface="Arial" panose="020B0604020202020204" pitchFamily="34" charset="0"/>
                <a:ea typeface="Calibri"/>
                <a:cs typeface="Arial" panose="020B0604020202020204" pitchFamily="34" charset="0"/>
                <a:sym typeface="Calibri"/>
              </a:rPr>
              <a:t>Sintomas de humor, perturbações do sono, queixas gastrointestinais, astenia e, nas fases finais, declínio progressivo do desempenho. </a:t>
            </a:r>
            <a:endParaRPr sz="3200" dirty="0">
              <a:latin typeface="Arial" panose="020B0604020202020204" pitchFamily="34" charset="0"/>
              <a:cs typeface="Arial" panose="020B0604020202020204" pitchFamily="34" charset="0"/>
            </a:endParaRPr>
          </a:p>
          <a:p>
            <a:pPr marL="342900" marR="0" lvl="0" indent="-342900" algn="just" rtl="0">
              <a:lnSpc>
                <a:spcPct val="140000"/>
              </a:lnSpc>
              <a:spcBef>
                <a:spcPts val="0"/>
              </a:spcBef>
              <a:spcAft>
                <a:spcPts val="0"/>
              </a:spcAft>
              <a:buFont typeface="Wingdings" panose="05000000000000000000" pitchFamily="2" charset="2"/>
              <a:buChar char="§"/>
            </a:pPr>
            <a:r>
              <a:rPr lang="en-US" sz="3200" b="1" i="0" u="none" strike="noStrike" cap="none" dirty="0">
                <a:solidFill>
                  <a:srgbClr val="000000"/>
                </a:solidFill>
                <a:latin typeface="Arial" panose="020B0604020202020204" pitchFamily="34" charset="0"/>
                <a:ea typeface="Calibri"/>
                <a:cs typeface="Arial" panose="020B0604020202020204" pitchFamily="34" charset="0"/>
                <a:sym typeface="Calibri"/>
              </a:rPr>
              <a:t>Amenorreia ou irregularidades menstruais nas raparigas, para além de dois anos após a menarca.</a:t>
            </a:r>
            <a:endParaRPr sz="3200" dirty="0">
              <a:latin typeface="Arial" panose="020B0604020202020204" pitchFamily="34" charset="0"/>
              <a:cs typeface="Arial" panose="020B0604020202020204" pitchFamily="34" charset="0"/>
            </a:endParaRPr>
          </a:p>
        </p:txBody>
      </p:sp>
      <p:sp>
        <p:nvSpPr>
          <p:cNvPr id="3" name="CasellaDiTesto 2">
            <a:extLst>
              <a:ext uri="{FF2B5EF4-FFF2-40B4-BE49-F238E27FC236}">
                <a16:creationId xmlns:a16="http://schemas.microsoft.com/office/drawing/2014/main" id="{3836C7BB-E8B0-4457-FB3E-761AEDDAC3CE}"/>
              </a:ext>
            </a:extLst>
          </p:cNvPr>
          <p:cNvSpPr txBox="1"/>
          <p:nvPr/>
        </p:nvSpPr>
        <p:spPr>
          <a:xfrm>
            <a:off x="4331509" y="-40316"/>
            <a:ext cx="9410006" cy="1178656"/>
          </a:xfrm>
          <a:prstGeom prst="rect">
            <a:avLst/>
          </a:prstGeom>
          <a:noFill/>
        </p:spPr>
        <p:txBody>
          <a:bodyPr wrap="square">
            <a:spAutoFit/>
          </a:bodyPr>
          <a:lstStyle/>
          <a:p>
            <a:pPr marL="0" marR="0" lvl="0" indent="0" algn="ctr" rtl="0">
              <a:lnSpc>
                <a:spcPct val="148718"/>
              </a:lnSpc>
              <a:spcBef>
                <a:spcPts val="0"/>
              </a:spcBef>
              <a:spcAft>
                <a:spcPts val="0"/>
              </a:spcAft>
              <a:buNone/>
            </a:pPr>
            <a:r>
              <a:rPr lang="en-US" sz="5400" dirty="0">
                <a:solidFill>
                  <a:srgbClr val="E98E24"/>
                </a:solidFill>
                <a:sym typeface="Calibri"/>
              </a:rPr>
              <a:t>O que os pais podem notar 2/2</a:t>
            </a:r>
            <a:endParaRPr lang="en-US" sz="5400" dirty="0">
              <a:solidFill>
                <a:srgbClr val="E98E24"/>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grpSp>
        <p:nvGrpSpPr>
          <p:cNvPr id="222" name="Google Shape;222;p11"/>
          <p:cNvGrpSpPr/>
          <p:nvPr/>
        </p:nvGrpSpPr>
        <p:grpSpPr>
          <a:xfrm>
            <a:off x="-1143" y="9134206"/>
            <a:ext cx="18312195" cy="1166241"/>
            <a:chOff x="-1524" y="-1524"/>
            <a:chExt cx="24416259" cy="1554988"/>
          </a:xfrm>
        </p:grpSpPr>
        <p:sp>
          <p:nvSpPr>
            <p:cNvPr id="223" name="Google Shape;223;p11"/>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224" name="Google Shape;224;p11"/>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25" name="Google Shape;225;p11"/>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226" name="Google Shape;226;p11"/>
          <p:cNvGrpSpPr/>
          <p:nvPr/>
        </p:nvGrpSpPr>
        <p:grpSpPr>
          <a:xfrm rot="-420599">
            <a:off x="3682422" y="9493213"/>
            <a:ext cx="15092934" cy="1652778"/>
            <a:chOff x="-1524" y="-1524"/>
            <a:chExt cx="20123911" cy="2203704"/>
          </a:xfrm>
        </p:grpSpPr>
        <p:sp>
          <p:nvSpPr>
            <p:cNvPr id="227" name="Google Shape;227;p11"/>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228" name="Google Shape;228;p11"/>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29" name="Google Shape;229;p11"/>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230" name="Google Shape;230;p11"/>
          <p:cNvSpPr txBox="1"/>
          <p:nvPr/>
        </p:nvSpPr>
        <p:spPr>
          <a:xfrm>
            <a:off x="332509" y="1144227"/>
            <a:ext cx="17556481" cy="7325082"/>
          </a:xfrm>
          <a:prstGeom prst="rect">
            <a:avLst/>
          </a:prstGeom>
          <a:noFill/>
          <a:ln>
            <a:noFill/>
          </a:ln>
        </p:spPr>
        <p:txBody>
          <a:bodyPr spcFirstLastPara="1" wrap="square" lIns="0" tIns="0" rIns="0" bIns="0" anchor="t" anchorCtr="0">
            <a:spAutoFit/>
          </a:bodyPr>
          <a:lstStyle/>
          <a:p>
            <a:pPr marL="591187" marR="0" lvl="1" indent="-342900" algn="just" rtl="0">
              <a:lnSpc>
                <a:spcPct val="140000"/>
              </a:lnSpc>
              <a:spcBef>
                <a:spcPts val="0"/>
              </a:spcBef>
              <a:spcAft>
                <a:spcPts val="0"/>
              </a:spcAft>
              <a:buClr>
                <a:srgbClr val="000000"/>
              </a:buClr>
              <a:buSzPts val="2300"/>
              <a:buFont typeface="Wingdings" panose="05000000000000000000" pitchFamily="2" charset="2"/>
              <a:buChar char="§"/>
            </a:pPr>
            <a:r>
              <a:rPr lang="en-US" sz="2000" b="1" i="0" u="none" strike="noStrike" cap="none" dirty="0">
                <a:solidFill>
                  <a:srgbClr val="000000"/>
                </a:solidFill>
                <a:latin typeface="Arial" panose="020B0604020202020204" pitchFamily="34" charset="0"/>
                <a:ea typeface="Calibri"/>
                <a:cs typeface="Arial" panose="020B0604020202020204" pitchFamily="34" charset="0"/>
                <a:sym typeface="Calibri"/>
              </a:rPr>
              <a:t>Alexitimia</a:t>
            </a:r>
            <a:endParaRPr sz="2000" dirty="0">
              <a:latin typeface="Arial" panose="020B0604020202020204" pitchFamily="34" charset="0"/>
              <a:cs typeface="Arial" panose="020B0604020202020204" pitchFamily="34" charset="0"/>
            </a:endParaRPr>
          </a:p>
          <a:p>
            <a:pPr marR="0" lvl="0" algn="just" rtl="0">
              <a:lnSpc>
                <a:spcPct val="140000"/>
              </a:lnSpc>
              <a:spcBef>
                <a:spcPts val="0"/>
              </a:spcBef>
              <a:spcAft>
                <a:spcPts val="0"/>
              </a:spcAft>
            </a:pPr>
            <a:r>
              <a:rPr lang="en-US" sz="2000" b="0" i="0" u="none" strike="noStrike" cap="none" dirty="0">
                <a:solidFill>
                  <a:srgbClr val="000000"/>
                </a:solidFill>
                <a:latin typeface="Arial" panose="020B0604020202020204" pitchFamily="34" charset="0"/>
                <a:ea typeface="Calibri"/>
                <a:cs typeface="Arial" panose="020B0604020202020204" pitchFamily="34" charset="0"/>
                <a:sym typeface="Calibri"/>
              </a:rPr>
              <a:t>É comum o mau reconhecimento e regulação dos estados emocionais internos.</a:t>
            </a:r>
            <a:endParaRPr sz="2000" dirty="0">
              <a:latin typeface="Arial" panose="020B0604020202020204" pitchFamily="34" charset="0"/>
              <a:cs typeface="Arial" panose="020B0604020202020204" pitchFamily="34" charset="0"/>
            </a:endParaRPr>
          </a:p>
          <a:p>
            <a:pPr marL="342900" marR="0" lvl="0" indent="-342900" algn="just" rtl="0">
              <a:lnSpc>
                <a:spcPct val="140000"/>
              </a:lnSpc>
              <a:spcBef>
                <a:spcPts val="0"/>
              </a:spcBef>
              <a:spcAft>
                <a:spcPts val="0"/>
              </a:spcAft>
              <a:buFont typeface="Wingdings" panose="05000000000000000000" pitchFamily="2" charset="2"/>
              <a:buChar char="§"/>
            </a:pPr>
            <a:endParaRPr sz="20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591187" marR="0" lvl="1" indent="-342900" algn="just" rtl="0">
              <a:lnSpc>
                <a:spcPct val="140000"/>
              </a:lnSpc>
              <a:spcBef>
                <a:spcPts val="0"/>
              </a:spcBef>
              <a:spcAft>
                <a:spcPts val="0"/>
              </a:spcAft>
              <a:buClr>
                <a:srgbClr val="000000"/>
              </a:buClr>
              <a:buSzPts val="2300"/>
              <a:buFont typeface="Wingdings" panose="05000000000000000000" pitchFamily="2" charset="2"/>
              <a:buChar char="§"/>
            </a:pPr>
            <a:r>
              <a:rPr lang="en-US" sz="2000" b="1" i="0" u="none" strike="noStrike" cap="none" dirty="0">
                <a:solidFill>
                  <a:srgbClr val="000000"/>
                </a:solidFill>
                <a:latin typeface="Arial" panose="020B0604020202020204" pitchFamily="34" charset="0"/>
                <a:ea typeface="Calibri"/>
                <a:cs typeface="Arial" panose="020B0604020202020204" pitchFamily="34" charset="0"/>
                <a:sym typeface="Calibri"/>
              </a:rPr>
              <a:t>Dinâmica psicológica</a:t>
            </a:r>
            <a:endParaRPr sz="2000" dirty="0">
              <a:latin typeface="Arial" panose="020B0604020202020204" pitchFamily="34" charset="0"/>
              <a:cs typeface="Arial" panose="020B0604020202020204" pitchFamily="34" charset="0"/>
            </a:endParaRPr>
          </a:p>
          <a:p>
            <a:pPr marR="0" lvl="0" algn="just" rtl="0">
              <a:lnSpc>
                <a:spcPct val="140000"/>
              </a:lnSpc>
              <a:spcBef>
                <a:spcPts val="0"/>
              </a:spcBef>
              <a:spcAft>
                <a:spcPts val="0"/>
              </a:spcAft>
            </a:pPr>
            <a:r>
              <a:rPr lang="en-US" sz="2000" b="0" i="0" u="none" strike="noStrike" cap="none" dirty="0">
                <a:solidFill>
                  <a:srgbClr val="000000"/>
                </a:solidFill>
                <a:latin typeface="Arial" panose="020B0604020202020204" pitchFamily="34" charset="0"/>
                <a:ea typeface="Calibri"/>
                <a:cs typeface="Arial" panose="020B0604020202020204" pitchFamily="34" charset="0"/>
                <a:sym typeface="Calibri"/>
              </a:rPr>
              <a:t>A dependência e a autocrítica estão frequentemente presentes, tipicamente ligadas a dificuldades no processo de separação-individuação. É frequente observar-se o evitamento da transição desenvolvimental da infância para a idade adulta (por exemplo, manter um corpo infantil e assexuado). As relações pais-filhos, especialmente com as mães, podem ser marcadas pela inversão de papéis e por dinâmicas de controlo.</a:t>
            </a:r>
            <a:endParaRPr sz="2000" dirty="0">
              <a:latin typeface="Arial" panose="020B0604020202020204" pitchFamily="34" charset="0"/>
              <a:cs typeface="Arial" panose="020B0604020202020204" pitchFamily="34" charset="0"/>
            </a:endParaRPr>
          </a:p>
          <a:p>
            <a:pPr marL="342900" marR="0" lvl="0" indent="-342900" algn="just" rtl="0">
              <a:lnSpc>
                <a:spcPct val="140000"/>
              </a:lnSpc>
              <a:spcBef>
                <a:spcPts val="0"/>
              </a:spcBef>
              <a:spcAft>
                <a:spcPts val="0"/>
              </a:spcAft>
              <a:buFont typeface="Wingdings" panose="05000000000000000000" pitchFamily="2" charset="2"/>
              <a:buChar char="§"/>
            </a:pPr>
            <a:endParaRPr sz="20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591187" marR="0" lvl="1" indent="-342900" algn="just" rtl="0">
              <a:lnSpc>
                <a:spcPct val="140000"/>
              </a:lnSpc>
              <a:spcBef>
                <a:spcPts val="0"/>
              </a:spcBef>
              <a:spcAft>
                <a:spcPts val="0"/>
              </a:spcAft>
              <a:buClr>
                <a:srgbClr val="000000"/>
              </a:buClr>
              <a:buSzPts val="2300"/>
              <a:buFont typeface="Wingdings" panose="05000000000000000000" pitchFamily="2" charset="2"/>
              <a:buChar char="§"/>
            </a:pPr>
            <a:r>
              <a:rPr lang="en-US" sz="2000" b="1" i="0" u="none" strike="noStrike" cap="none" dirty="0">
                <a:solidFill>
                  <a:srgbClr val="000000"/>
                </a:solidFill>
                <a:latin typeface="Arial" panose="020B0604020202020204" pitchFamily="34" charset="0"/>
                <a:ea typeface="Calibri"/>
                <a:cs typeface="Arial" panose="020B0604020202020204" pitchFamily="34" charset="0"/>
                <a:sym typeface="Calibri"/>
              </a:rPr>
              <a:t>Aspectos Cognitivos</a:t>
            </a:r>
            <a:endParaRPr sz="2000" dirty="0">
              <a:latin typeface="Arial" panose="020B0604020202020204" pitchFamily="34" charset="0"/>
              <a:cs typeface="Arial" panose="020B0604020202020204" pitchFamily="34" charset="0"/>
            </a:endParaRPr>
          </a:p>
          <a:p>
            <a:pPr marR="0" lvl="0" algn="just" rtl="0">
              <a:lnSpc>
                <a:spcPct val="140000"/>
              </a:lnSpc>
              <a:spcBef>
                <a:spcPts val="0"/>
              </a:spcBef>
              <a:spcAft>
                <a:spcPts val="0"/>
              </a:spcAft>
            </a:pPr>
            <a:r>
              <a:rPr lang="en-US" sz="2000" b="0" i="0" u="none" strike="noStrike" cap="none" dirty="0">
                <a:solidFill>
                  <a:srgbClr val="000000"/>
                </a:solidFill>
                <a:latin typeface="Arial" panose="020B0604020202020204" pitchFamily="34" charset="0"/>
                <a:ea typeface="Calibri"/>
                <a:cs typeface="Arial" panose="020B0604020202020204" pitchFamily="34" charset="0"/>
                <a:sym typeface="Calibri"/>
              </a:rPr>
              <a:t>A baixa autoestima e as dificuldades de auto-afirmação são frequentemente referidas.</a:t>
            </a:r>
            <a:endParaRPr sz="2000" dirty="0">
              <a:latin typeface="Arial" panose="020B0604020202020204" pitchFamily="34" charset="0"/>
              <a:cs typeface="Arial" panose="020B0604020202020204" pitchFamily="34" charset="0"/>
            </a:endParaRPr>
          </a:p>
          <a:p>
            <a:pPr marL="342900" marR="0" lvl="0" indent="-342900" algn="just" rtl="0">
              <a:lnSpc>
                <a:spcPct val="140000"/>
              </a:lnSpc>
              <a:spcBef>
                <a:spcPts val="0"/>
              </a:spcBef>
              <a:spcAft>
                <a:spcPts val="0"/>
              </a:spcAft>
              <a:buFont typeface="Wingdings" panose="05000000000000000000" pitchFamily="2" charset="2"/>
              <a:buChar char="§"/>
            </a:pPr>
            <a:endParaRPr sz="20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591187" marR="0" lvl="1" indent="-342900" algn="just" rtl="0">
              <a:lnSpc>
                <a:spcPct val="140000"/>
              </a:lnSpc>
              <a:spcBef>
                <a:spcPts val="0"/>
              </a:spcBef>
              <a:spcAft>
                <a:spcPts val="0"/>
              </a:spcAft>
              <a:buClr>
                <a:srgbClr val="000000"/>
              </a:buClr>
              <a:buSzPts val="2300"/>
              <a:buFont typeface="Wingdings" panose="05000000000000000000" pitchFamily="2" charset="2"/>
              <a:buChar char="§"/>
            </a:pPr>
            <a:r>
              <a:rPr lang="en-US" sz="2000" b="1" i="0" u="none" strike="noStrike" cap="none" dirty="0">
                <a:solidFill>
                  <a:srgbClr val="000000"/>
                </a:solidFill>
                <a:latin typeface="Arial" panose="020B0604020202020204" pitchFamily="34" charset="0"/>
                <a:ea typeface="Calibri"/>
                <a:cs typeface="Arial" panose="020B0604020202020204" pitchFamily="34" charset="0"/>
                <a:sym typeface="Calibri"/>
              </a:rPr>
              <a:t>Conflito interior</a:t>
            </a:r>
            <a:endParaRPr sz="2000" dirty="0">
              <a:latin typeface="Arial" panose="020B0604020202020204" pitchFamily="34" charset="0"/>
              <a:cs typeface="Arial" panose="020B0604020202020204" pitchFamily="34" charset="0"/>
            </a:endParaRPr>
          </a:p>
          <a:p>
            <a:pPr marR="0" lvl="0" algn="just" rtl="0">
              <a:lnSpc>
                <a:spcPct val="140000"/>
              </a:lnSpc>
              <a:spcBef>
                <a:spcPts val="0"/>
              </a:spcBef>
              <a:spcAft>
                <a:spcPts val="0"/>
              </a:spcAft>
            </a:pPr>
            <a:r>
              <a:rPr lang="en-US" sz="2000" b="0" i="0" u="none" strike="noStrike" cap="none" dirty="0">
                <a:solidFill>
                  <a:srgbClr val="000000"/>
                </a:solidFill>
                <a:latin typeface="Arial" panose="020B0604020202020204" pitchFamily="34" charset="0"/>
                <a:ea typeface="Calibri"/>
                <a:cs typeface="Arial" panose="020B0604020202020204" pitchFamily="34" charset="0"/>
                <a:sym typeface="Calibri"/>
              </a:rPr>
              <a:t>Pode existir uma divisão entre uma parte saudável/adaptativa e uma parte anoréctica que mantém irracionalmente os sintomas (por exemplo, vozes internas que orientam e controlam o comportamento).</a:t>
            </a:r>
            <a:endParaRPr sz="2000" dirty="0">
              <a:latin typeface="Arial" panose="020B0604020202020204" pitchFamily="34" charset="0"/>
              <a:cs typeface="Arial" panose="020B0604020202020204" pitchFamily="34" charset="0"/>
            </a:endParaRPr>
          </a:p>
          <a:p>
            <a:pPr marL="342900" marR="0" lvl="0" indent="-342900" algn="just" rtl="0">
              <a:lnSpc>
                <a:spcPct val="140000"/>
              </a:lnSpc>
              <a:spcBef>
                <a:spcPts val="0"/>
              </a:spcBef>
              <a:spcAft>
                <a:spcPts val="0"/>
              </a:spcAft>
              <a:buFont typeface="Wingdings" panose="05000000000000000000" pitchFamily="2" charset="2"/>
              <a:buChar char="§"/>
            </a:pPr>
            <a:endParaRPr sz="20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591187" marR="0" lvl="1" indent="-342900" algn="just" rtl="0">
              <a:lnSpc>
                <a:spcPct val="140000"/>
              </a:lnSpc>
              <a:spcBef>
                <a:spcPts val="0"/>
              </a:spcBef>
              <a:spcAft>
                <a:spcPts val="0"/>
              </a:spcAft>
              <a:buClr>
                <a:srgbClr val="000000"/>
              </a:buClr>
              <a:buSzPts val="2300"/>
              <a:buFont typeface="Wingdings" panose="05000000000000000000" pitchFamily="2" charset="2"/>
              <a:buChar char="§"/>
            </a:pPr>
            <a:r>
              <a:rPr lang="en-US" sz="2000" b="1" i="0" u="none" strike="noStrike" cap="none" dirty="0">
                <a:solidFill>
                  <a:srgbClr val="000000"/>
                </a:solidFill>
                <a:latin typeface="Arial" panose="020B0604020202020204" pitchFamily="34" charset="0"/>
                <a:ea typeface="Calibri"/>
                <a:cs typeface="Arial" panose="020B0604020202020204" pitchFamily="34" charset="0"/>
                <a:sym typeface="Calibri"/>
              </a:rPr>
              <a:t>Relações entre pares</a:t>
            </a:r>
            <a:endParaRPr sz="2000" dirty="0">
              <a:latin typeface="Arial" panose="020B0604020202020204" pitchFamily="34" charset="0"/>
              <a:cs typeface="Arial" panose="020B0604020202020204" pitchFamily="34" charset="0"/>
            </a:endParaRPr>
          </a:p>
          <a:p>
            <a:pPr marL="342900" marR="0" lvl="0" indent="-342900" algn="just" rtl="0">
              <a:lnSpc>
                <a:spcPct val="140000"/>
              </a:lnSpc>
              <a:spcBef>
                <a:spcPts val="0"/>
              </a:spcBef>
              <a:spcAft>
                <a:spcPts val="0"/>
              </a:spcAft>
              <a:buFont typeface="Wingdings" panose="05000000000000000000" pitchFamily="2" charset="2"/>
              <a:buChar char="§"/>
            </a:pPr>
            <a:r>
              <a:rPr lang="en-US" sz="2000" b="0" i="0" u="none" strike="noStrike" cap="none" dirty="0">
                <a:solidFill>
                  <a:srgbClr val="000000"/>
                </a:solidFill>
                <a:latin typeface="Arial" panose="020B0604020202020204" pitchFamily="34" charset="0"/>
                <a:ea typeface="Calibri"/>
                <a:cs typeface="Arial" panose="020B0604020202020204" pitchFamily="34" charset="0"/>
                <a:sym typeface="Calibri"/>
              </a:rPr>
              <a:t>Frequentemente caracterizada pela dependência; as separações e o distanciamento emocional são vividos com grande angústia.</a:t>
            </a:r>
            <a:endParaRPr sz="2000" dirty="0">
              <a:latin typeface="Arial" panose="020B0604020202020204" pitchFamily="34" charset="0"/>
              <a:cs typeface="Arial" panose="020B0604020202020204" pitchFamily="34" charset="0"/>
            </a:endParaRPr>
          </a:p>
        </p:txBody>
      </p:sp>
      <p:sp>
        <p:nvSpPr>
          <p:cNvPr id="231" name="Google Shape;231;p11"/>
          <p:cNvSpPr txBox="1"/>
          <p:nvPr/>
        </p:nvSpPr>
        <p:spPr>
          <a:xfrm>
            <a:off x="1" y="202580"/>
            <a:ext cx="17955490" cy="1088631"/>
          </a:xfrm>
          <a:prstGeom prst="rect">
            <a:avLst/>
          </a:prstGeom>
          <a:noFill/>
          <a:ln>
            <a:noFill/>
          </a:ln>
        </p:spPr>
        <p:txBody>
          <a:bodyPr spcFirstLastPara="1" wrap="square" lIns="0" tIns="0" rIns="0" bIns="0" anchor="t" anchorCtr="0">
            <a:spAutoFit/>
          </a:bodyPr>
          <a:lstStyle/>
          <a:p>
            <a:pPr marL="0" marR="0" lvl="0" indent="0" algn="ctr" rtl="0">
              <a:lnSpc>
                <a:spcPct val="131250"/>
              </a:lnSpc>
              <a:spcBef>
                <a:spcPts val="0"/>
              </a:spcBef>
              <a:spcAft>
                <a:spcPts val="0"/>
              </a:spcAft>
              <a:buNone/>
            </a:pPr>
            <a:r>
              <a:rPr lang="en-US" sz="5400" dirty="0">
                <a:solidFill>
                  <a:srgbClr val="E98E24"/>
                </a:solidFill>
                <a:sym typeface="Calibri"/>
              </a:rPr>
              <a:t>O que os clínicos observam habitualmente nos adolescentes com AN</a:t>
            </a:r>
            <a:endParaRPr sz="5400" dirty="0">
              <a:solidFill>
                <a:srgbClr val="E98E24"/>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grpSp>
        <p:nvGrpSpPr>
          <p:cNvPr id="264" name="Google Shape;264;p14"/>
          <p:cNvGrpSpPr/>
          <p:nvPr/>
        </p:nvGrpSpPr>
        <p:grpSpPr>
          <a:xfrm>
            <a:off x="-1143" y="9134206"/>
            <a:ext cx="18312195" cy="1166241"/>
            <a:chOff x="-1524" y="-1524"/>
            <a:chExt cx="24416259" cy="1554988"/>
          </a:xfrm>
        </p:grpSpPr>
        <p:sp>
          <p:nvSpPr>
            <p:cNvPr id="265" name="Google Shape;265;p14"/>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266" name="Google Shape;266;p14"/>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67" name="Google Shape;267;p14"/>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268" name="Google Shape;268;p14"/>
          <p:cNvGrpSpPr/>
          <p:nvPr/>
        </p:nvGrpSpPr>
        <p:grpSpPr>
          <a:xfrm rot="-420599">
            <a:off x="3682422" y="9493213"/>
            <a:ext cx="15092934" cy="1652778"/>
            <a:chOff x="-1524" y="-1524"/>
            <a:chExt cx="20123911" cy="2203704"/>
          </a:xfrm>
        </p:grpSpPr>
        <p:sp>
          <p:nvSpPr>
            <p:cNvPr id="269" name="Google Shape;269;p14"/>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270" name="Google Shape;270;p14"/>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71" name="Google Shape;271;p14"/>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272" name="Google Shape;272;p14"/>
          <p:cNvSpPr txBox="1"/>
          <p:nvPr/>
        </p:nvSpPr>
        <p:spPr>
          <a:xfrm>
            <a:off x="2693324" y="202094"/>
            <a:ext cx="14264640" cy="1163395"/>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5400" dirty="0">
                <a:solidFill>
                  <a:srgbClr val="E98E24"/>
                </a:solidFill>
                <a:sym typeface="Calibri"/>
              </a:rPr>
              <a:t>AN: Como começa na pré-adolescência</a:t>
            </a:r>
            <a:endParaRPr sz="5400" dirty="0">
              <a:solidFill>
                <a:srgbClr val="E98E24"/>
              </a:solidFill>
            </a:endParaRPr>
          </a:p>
        </p:txBody>
      </p:sp>
      <p:sp>
        <p:nvSpPr>
          <p:cNvPr id="273" name="Google Shape;273;p14"/>
          <p:cNvSpPr txBox="1"/>
          <p:nvPr/>
        </p:nvSpPr>
        <p:spPr>
          <a:xfrm>
            <a:off x="498764" y="2053428"/>
            <a:ext cx="17656232" cy="4524315"/>
          </a:xfrm>
          <a:prstGeom prst="rect">
            <a:avLst/>
          </a:prstGeom>
          <a:noFill/>
          <a:ln>
            <a:noFill/>
          </a:ln>
        </p:spPr>
        <p:txBody>
          <a:bodyPr spcFirstLastPara="1" wrap="square" lIns="0" tIns="0" rIns="0" bIns="0" anchor="t" anchorCtr="0">
            <a:spAutoFit/>
          </a:bodyPr>
          <a:lstStyle/>
          <a:p>
            <a:pPr marL="645159" marR="0" lvl="1" indent="-342900" algn="just" rtl="0">
              <a:lnSpc>
                <a:spcPct val="174958"/>
              </a:lnSpc>
              <a:spcBef>
                <a:spcPts val="0"/>
              </a:spcBef>
              <a:spcAft>
                <a:spcPts val="0"/>
              </a:spcAft>
              <a:buClr>
                <a:srgbClr val="000000"/>
              </a:buClr>
              <a:buSzPts val="2400"/>
              <a:buFont typeface="Wingdings" panose="05000000000000000000" pitchFamily="2" charset="2"/>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A pré-adolescência nega frequentemente preocupações com a forma e o peso do corpo, referindo apenas falta de apetite ou dores abdominais.</a:t>
            </a:r>
            <a:endParaRPr dirty="0">
              <a:latin typeface="Arial" panose="020B0604020202020204" pitchFamily="34" charset="0"/>
              <a:cs typeface="Arial" panose="020B0604020202020204" pitchFamily="34" charset="0"/>
            </a:endParaRPr>
          </a:p>
          <a:p>
            <a:pPr marL="645159" marR="0" lvl="1" indent="-342900" algn="just" rtl="0">
              <a:lnSpc>
                <a:spcPct val="174958"/>
              </a:lnSpc>
              <a:spcBef>
                <a:spcPts val="0"/>
              </a:spcBef>
              <a:spcAft>
                <a:spcPts val="0"/>
              </a:spcAft>
              <a:buClr>
                <a:srgbClr val="000000"/>
              </a:buClr>
              <a:buSzPts val="2400"/>
              <a:buFont typeface="Wingdings" panose="05000000000000000000" pitchFamily="2" charset="2"/>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Maior presença de perturbações do neurodesenvolvimento e/ou psicopatologia prévia (como a perturbação de evitamento/restrição alimentar, conhecida como ARFID, depressão, ansiedade, perturbação obsessivo-compulsiva), enquanto clinicamente apresentam uma perda de peso rápida que os leva mais rapidamente à atenção médica. </a:t>
            </a:r>
            <a:endParaRPr dirty="0">
              <a:latin typeface="Arial" panose="020B0604020202020204" pitchFamily="34" charset="0"/>
              <a:cs typeface="Arial" panose="020B0604020202020204" pitchFamily="34" charset="0"/>
            </a:endParaRPr>
          </a:p>
          <a:p>
            <a:pPr marL="645159" marR="0" lvl="1" indent="-342900" algn="just" rtl="0">
              <a:lnSpc>
                <a:spcPct val="174958"/>
              </a:lnSpc>
              <a:spcBef>
                <a:spcPts val="0"/>
              </a:spcBef>
              <a:spcAft>
                <a:spcPts val="0"/>
              </a:spcAft>
              <a:buClr>
                <a:srgbClr val="000000"/>
              </a:buClr>
              <a:buSzPts val="2400"/>
              <a:buFont typeface="Wingdings" panose="05000000000000000000" pitchFamily="2" charset="2"/>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Os sinais de alerta podem incluir um crescimento mais lento, alterações no índice de massa corporal (IMC), náuseas repetidas ou dores abdominais. </a:t>
            </a:r>
            <a:endParaRPr dirty="0">
              <a:latin typeface="Arial" panose="020B0604020202020204" pitchFamily="34" charset="0"/>
              <a:cs typeface="Arial" panose="020B0604020202020204" pitchFamily="34" charset="0"/>
            </a:endParaRPr>
          </a:p>
          <a:p>
            <a:pPr marL="645159" marR="0" lvl="1" indent="-342900" algn="just" rtl="0">
              <a:lnSpc>
                <a:spcPct val="174958"/>
              </a:lnSpc>
              <a:spcBef>
                <a:spcPts val="0"/>
              </a:spcBef>
              <a:spcAft>
                <a:spcPts val="0"/>
              </a:spcAft>
              <a:buClr>
                <a:srgbClr val="000000"/>
              </a:buClr>
              <a:buSzPts val="2400"/>
              <a:buFont typeface="Wingdings" panose="05000000000000000000" pitchFamily="2" charset="2"/>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Os factores familiares desempenham um papel crucial (por exemplo, padrões relacionais difíceis, sobrecontrolo mútuo, comentários críticos).</a:t>
            </a:r>
            <a:endParaRPr dirty="0">
              <a:latin typeface="Arial" panose="020B0604020202020204" pitchFamily="34" charset="0"/>
              <a:cs typeface="Arial" panose="020B0604020202020204" pitchFamily="34" charset="0"/>
            </a:endParaRPr>
          </a:p>
          <a:p>
            <a:pPr marL="645159" marR="0" lvl="1" indent="-342900" algn="just" rtl="0">
              <a:lnSpc>
                <a:spcPct val="174958"/>
              </a:lnSpc>
              <a:spcBef>
                <a:spcPts val="0"/>
              </a:spcBef>
              <a:spcAft>
                <a:spcPts val="0"/>
              </a:spcAft>
              <a:buClr>
                <a:srgbClr val="000000"/>
              </a:buClr>
              <a:buSzPts val="2400"/>
              <a:buFont typeface="Wingdings" panose="05000000000000000000" pitchFamily="2" charset="2"/>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Os episódios de vitimização entre pares são frequentemente registados.</a:t>
            </a:r>
            <a:endParaRPr dirty="0">
              <a:latin typeface="Arial" panose="020B0604020202020204" pitchFamily="34" charset="0"/>
              <a:cs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grpSp>
        <p:nvGrpSpPr>
          <p:cNvPr id="278" name="Google Shape;278;p15"/>
          <p:cNvGrpSpPr/>
          <p:nvPr/>
        </p:nvGrpSpPr>
        <p:grpSpPr>
          <a:xfrm>
            <a:off x="-1143" y="9134206"/>
            <a:ext cx="18312195" cy="1166241"/>
            <a:chOff x="-1524" y="-1524"/>
            <a:chExt cx="24416259" cy="1554988"/>
          </a:xfrm>
        </p:grpSpPr>
        <p:sp>
          <p:nvSpPr>
            <p:cNvPr id="279" name="Google Shape;279;p15"/>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280" name="Google Shape;280;p15"/>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1" name="Google Shape;281;p15"/>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282" name="Google Shape;282;p15"/>
          <p:cNvGrpSpPr/>
          <p:nvPr/>
        </p:nvGrpSpPr>
        <p:grpSpPr>
          <a:xfrm rot="-420599">
            <a:off x="3682422" y="9493213"/>
            <a:ext cx="15092934" cy="1652778"/>
            <a:chOff x="-1524" y="-1524"/>
            <a:chExt cx="20123911" cy="2203704"/>
          </a:xfrm>
        </p:grpSpPr>
        <p:sp>
          <p:nvSpPr>
            <p:cNvPr id="283" name="Google Shape;283;p15"/>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284" name="Google Shape;284;p15"/>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5" name="Google Shape;285;p15"/>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286" name="Google Shape;286;p15"/>
          <p:cNvSpPr txBox="1"/>
          <p:nvPr/>
        </p:nvSpPr>
        <p:spPr>
          <a:xfrm>
            <a:off x="1778924" y="2089221"/>
            <a:ext cx="14746778" cy="4707827"/>
          </a:xfrm>
          <a:prstGeom prst="rect">
            <a:avLst/>
          </a:prstGeom>
          <a:noFill/>
          <a:ln>
            <a:noFill/>
          </a:ln>
        </p:spPr>
        <p:txBody>
          <a:bodyPr spcFirstLastPara="1" wrap="square" lIns="0" tIns="0" rIns="0" bIns="0" anchor="t" anchorCtr="0">
            <a:spAutoFit/>
          </a:bodyPr>
          <a:lstStyle/>
          <a:p>
            <a:pPr marL="0" marR="0" lvl="0" indent="0" algn="ctr" rtl="0">
              <a:lnSpc>
                <a:spcPct val="200000"/>
              </a:lnSpc>
              <a:spcBef>
                <a:spcPts val="0"/>
              </a:spcBef>
              <a:spcAft>
                <a:spcPts val="0"/>
              </a:spcAft>
              <a:buNone/>
            </a:pPr>
            <a:endParaRPr sz="1800" b="0" i="0" u="none" strike="noStrike" cap="none" dirty="0">
              <a:solidFill>
                <a:schemeClr val="dk1"/>
              </a:solidFill>
              <a:latin typeface="Calibri"/>
              <a:ea typeface="Calibri"/>
              <a:cs typeface="Calibri"/>
              <a:sym typeface="Calibri"/>
            </a:endParaRPr>
          </a:p>
          <a:p>
            <a:pPr marL="781050" marR="0" lvl="1" indent="-457200" algn="just" rtl="0">
              <a:lnSpc>
                <a:spcPct val="150016"/>
              </a:lnSpc>
              <a:spcBef>
                <a:spcPts val="0"/>
              </a:spcBef>
              <a:spcAft>
                <a:spcPts val="0"/>
              </a:spcAft>
              <a:buClr>
                <a:srgbClr val="000000"/>
              </a:buClr>
              <a:buSzPts val="2999"/>
              <a:buFont typeface="Wingdings" panose="05000000000000000000" pitchFamily="2" charset="2"/>
              <a:buChar char="§"/>
            </a:pPr>
            <a:r>
              <a:rPr lang="en-US" sz="2999" b="0" i="0" u="none" strike="noStrike" cap="none" dirty="0">
                <a:solidFill>
                  <a:srgbClr val="000000"/>
                </a:solidFill>
                <a:latin typeface="Calibri"/>
                <a:ea typeface="Calibri"/>
                <a:cs typeface="Calibri"/>
                <a:sym typeface="Calibri"/>
              </a:rPr>
              <a:t>Adolescentes envolvidos em dança ou desportos de competição que exijam controlo do peso e da forma corporal.</a:t>
            </a:r>
            <a:endParaRPr dirty="0"/>
          </a:p>
          <a:p>
            <a:pPr marL="781050" marR="0" lvl="1" indent="-457200" algn="just" rtl="0">
              <a:lnSpc>
                <a:spcPct val="150016"/>
              </a:lnSpc>
              <a:spcBef>
                <a:spcPts val="0"/>
              </a:spcBef>
              <a:spcAft>
                <a:spcPts val="0"/>
              </a:spcAft>
              <a:buClr>
                <a:srgbClr val="000000"/>
              </a:buClr>
              <a:buSzPts val="2999"/>
              <a:buFont typeface="Wingdings" panose="05000000000000000000" pitchFamily="2" charset="2"/>
              <a:buChar char="§"/>
            </a:pPr>
            <a:r>
              <a:rPr lang="en-US" sz="2999" b="0" i="0" u="none" strike="noStrike" cap="none" dirty="0">
                <a:solidFill>
                  <a:srgbClr val="000000"/>
                </a:solidFill>
                <a:latin typeface="Calibri"/>
                <a:ea typeface="Calibri"/>
                <a:cs typeface="Calibri"/>
                <a:sym typeface="Calibri"/>
              </a:rPr>
              <a:t>Crianças e adolescentes com antecedentes de obesidade infantil.</a:t>
            </a:r>
            <a:endParaRPr dirty="0"/>
          </a:p>
          <a:p>
            <a:pPr marL="781050" marR="0" lvl="1" indent="-457200" algn="just" rtl="0">
              <a:lnSpc>
                <a:spcPct val="150016"/>
              </a:lnSpc>
              <a:spcBef>
                <a:spcPts val="0"/>
              </a:spcBef>
              <a:spcAft>
                <a:spcPts val="0"/>
              </a:spcAft>
              <a:buClr>
                <a:srgbClr val="000000"/>
              </a:buClr>
              <a:buSzPts val="2999"/>
              <a:buFont typeface="Wingdings" panose="05000000000000000000" pitchFamily="2" charset="2"/>
              <a:buChar char="§"/>
            </a:pPr>
            <a:r>
              <a:rPr lang="en-US" sz="2999" b="0" i="0" u="none" strike="noStrike" cap="none" dirty="0">
                <a:solidFill>
                  <a:srgbClr val="000000"/>
                </a:solidFill>
                <a:latin typeface="Calibri"/>
                <a:ea typeface="Calibri"/>
                <a:cs typeface="Calibri"/>
                <a:sym typeface="Calibri"/>
              </a:rPr>
              <a:t>Indivíduos com doenças crónicas que exigem restrições alimentares, tais como: Diabetes tipo 1, fibrose cística, doença inflamatória intestinal e doença celíaca.</a:t>
            </a:r>
          </a:p>
          <a:p>
            <a:pPr marL="781050" marR="0" lvl="1" indent="-457200" algn="just" rtl="0">
              <a:lnSpc>
                <a:spcPct val="150016"/>
              </a:lnSpc>
              <a:spcBef>
                <a:spcPts val="0"/>
              </a:spcBef>
              <a:spcAft>
                <a:spcPts val="0"/>
              </a:spcAft>
              <a:buClr>
                <a:srgbClr val="000000"/>
              </a:buClr>
              <a:buSzPts val="2999"/>
              <a:buFont typeface="Wingdings" panose="05000000000000000000" pitchFamily="2" charset="2"/>
              <a:buChar char="§"/>
            </a:pPr>
            <a:r>
              <a:rPr lang="en-US" sz="2999" dirty="0">
                <a:latin typeface="Calibri"/>
                <a:cs typeface="Calibri"/>
                <a:sym typeface="Calibri"/>
              </a:rPr>
              <a:t>Antecedentes de abuso sexual na infância</a:t>
            </a:r>
            <a:endParaRPr dirty="0"/>
          </a:p>
        </p:txBody>
      </p:sp>
      <p:sp>
        <p:nvSpPr>
          <p:cNvPr id="287" name="Google Shape;287;p15"/>
          <p:cNvSpPr txBox="1"/>
          <p:nvPr/>
        </p:nvSpPr>
        <p:spPr>
          <a:xfrm>
            <a:off x="3072078" y="750570"/>
            <a:ext cx="11657610" cy="1171731"/>
          </a:xfrm>
          <a:prstGeom prst="rect">
            <a:avLst/>
          </a:prstGeom>
          <a:noFill/>
          <a:ln>
            <a:noFill/>
          </a:ln>
        </p:spPr>
        <p:txBody>
          <a:bodyPr spcFirstLastPara="1" wrap="square" lIns="0" tIns="0" rIns="0" bIns="0" anchor="t" anchorCtr="0">
            <a:spAutoFit/>
          </a:bodyPr>
          <a:lstStyle/>
          <a:p>
            <a:pPr marL="0" marR="0" lvl="0" indent="0" algn="ctr" rtl="0">
              <a:lnSpc>
                <a:spcPct val="140593"/>
              </a:lnSpc>
              <a:spcBef>
                <a:spcPts val="0"/>
              </a:spcBef>
              <a:spcAft>
                <a:spcPts val="0"/>
              </a:spcAft>
              <a:buNone/>
            </a:pPr>
            <a:r>
              <a:rPr lang="en-US" sz="5400" dirty="0">
                <a:solidFill>
                  <a:srgbClr val="E98E24"/>
                </a:solidFill>
                <a:sym typeface="Calibri"/>
              </a:rPr>
              <a:t>Populações de alto risco para a NA</a:t>
            </a:r>
            <a:endParaRPr sz="5400" dirty="0">
              <a:solidFill>
                <a:srgbClr val="E98E24"/>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grpSp>
        <p:nvGrpSpPr>
          <p:cNvPr id="292" name="Google Shape;292;p16"/>
          <p:cNvGrpSpPr/>
          <p:nvPr/>
        </p:nvGrpSpPr>
        <p:grpSpPr>
          <a:xfrm>
            <a:off x="-1143" y="9134206"/>
            <a:ext cx="18312195" cy="1166241"/>
            <a:chOff x="-1524" y="-1524"/>
            <a:chExt cx="24416259" cy="1554988"/>
          </a:xfrm>
        </p:grpSpPr>
        <p:sp>
          <p:nvSpPr>
            <p:cNvPr id="293" name="Google Shape;293;p16"/>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294" name="Google Shape;294;p16"/>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5" name="Google Shape;295;p16"/>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296" name="Google Shape;296;p16"/>
          <p:cNvGrpSpPr/>
          <p:nvPr/>
        </p:nvGrpSpPr>
        <p:grpSpPr>
          <a:xfrm rot="-420599">
            <a:off x="3682422" y="9493213"/>
            <a:ext cx="15092934" cy="1652778"/>
            <a:chOff x="-1524" y="-1524"/>
            <a:chExt cx="20123911" cy="2203704"/>
          </a:xfrm>
        </p:grpSpPr>
        <p:sp>
          <p:nvSpPr>
            <p:cNvPr id="297" name="Google Shape;297;p16"/>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298" name="Google Shape;298;p16"/>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9" name="Google Shape;299;p16"/>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300" name="Google Shape;300;p16"/>
          <p:cNvSpPr/>
          <p:nvPr/>
        </p:nvSpPr>
        <p:spPr>
          <a:xfrm>
            <a:off x="5762255" y="280013"/>
            <a:ext cx="5688196" cy="8537630"/>
          </a:xfrm>
          <a:custGeom>
            <a:avLst/>
            <a:gdLst/>
            <a:ahLst/>
            <a:cxnLst/>
            <a:rect l="l" t="t" r="r" b="b"/>
            <a:pathLst>
              <a:path w="5688196" h="8537630" extrusionOk="0">
                <a:moveTo>
                  <a:pt x="0" y="0"/>
                </a:moveTo>
                <a:lnTo>
                  <a:pt x="5688196" y="0"/>
                </a:lnTo>
                <a:lnTo>
                  <a:pt x="5688196" y="8537630"/>
                </a:lnTo>
                <a:lnTo>
                  <a:pt x="0" y="8537630"/>
                </a:lnTo>
                <a:lnTo>
                  <a:pt x="0" y="0"/>
                </a:lnTo>
                <a:close/>
              </a:path>
            </a:pathLst>
          </a:custGeom>
          <a:blipFill rotWithShape="1">
            <a:blip r:embed="rId5">
              <a:alphaModFix/>
            </a:blip>
            <a:stretch>
              <a:fillRect/>
            </a:stretch>
          </a:blipFill>
          <a:ln>
            <a:noFill/>
          </a:ln>
        </p:spPr>
        <p:txBody>
          <a:bodyPr/>
          <a:lstStyle/>
          <a:p>
            <a:endParaRPr lang="it-IT"/>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grpSp>
        <p:nvGrpSpPr>
          <p:cNvPr id="305" name="Google Shape;305;p17"/>
          <p:cNvGrpSpPr/>
          <p:nvPr/>
        </p:nvGrpSpPr>
        <p:grpSpPr>
          <a:xfrm>
            <a:off x="-1143" y="9134206"/>
            <a:ext cx="18312195" cy="1166241"/>
            <a:chOff x="-1524" y="-1524"/>
            <a:chExt cx="24416259" cy="1554988"/>
          </a:xfrm>
        </p:grpSpPr>
        <p:sp>
          <p:nvSpPr>
            <p:cNvPr id="306" name="Google Shape;306;p17"/>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307" name="Google Shape;307;p17"/>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08" name="Google Shape;308;p17"/>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309" name="Google Shape;309;p17"/>
          <p:cNvGrpSpPr/>
          <p:nvPr/>
        </p:nvGrpSpPr>
        <p:grpSpPr>
          <a:xfrm rot="-420599">
            <a:off x="3682422" y="9493213"/>
            <a:ext cx="15092934" cy="1652778"/>
            <a:chOff x="-1524" y="-1524"/>
            <a:chExt cx="20123911" cy="2203704"/>
          </a:xfrm>
        </p:grpSpPr>
        <p:sp>
          <p:nvSpPr>
            <p:cNvPr id="310" name="Google Shape;310;p17"/>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311" name="Google Shape;311;p17"/>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2" name="Google Shape;312;p17"/>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313" name="Google Shape;313;p17"/>
          <p:cNvSpPr txBox="1"/>
          <p:nvPr/>
        </p:nvSpPr>
        <p:spPr>
          <a:xfrm>
            <a:off x="655134" y="1402080"/>
            <a:ext cx="16977732" cy="8155053"/>
          </a:xfrm>
          <a:prstGeom prst="rect">
            <a:avLst/>
          </a:prstGeom>
          <a:noFill/>
          <a:ln>
            <a:noFill/>
          </a:ln>
        </p:spPr>
        <p:txBody>
          <a:bodyPr spcFirstLastPara="1" wrap="square" lIns="0" tIns="0" rIns="0" bIns="0" anchor="t" anchorCtr="0">
            <a:spAutoFit/>
          </a:bodyPr>
          <a:lstStyle/>
          <a:p>
            <a:pPr marL="0" marR="0" lvl="0" indent="0" algn="just" rtl="0">
              <a:lnSpc>
                <a:spcPct val="137500"/>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Critérios de diagnóstico de acordo com o DSM-5-TR: </a:t>
            </a:r>
            <a:endParaRPr sz="2400" dirty="0">
              <a:latin typeface="Arial" panose="020B0604020202020204" pitchFamily="34" charset="0"/>
              <a:cs typeface="Arial" panose="020B0604020202020204" pitchFamily="34" charset="0"/>
            </a:endParaRPr>
          </a:p>
          <a:p>
            <a:pPr marL="0" marR="0" lvl="0" indent="0" algn="just" rtl="0">
              <a:lnSpc>
                <a:spcPct val="137500"/>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474981" marR="0" lvl="1" indent="-237490" algn="just" rtl="0">
              <a:lnSpc>
                <a:spcPct val="13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Episódios recorrentes de compulsão alimentar</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caracterizados por ambos:</a:t>
            </a:r>
            <a:endParaRPr sz="2400" dirty="0">
              <a:latin typeface="Arial" panose="020B0604020202020204" pitchFamily="34" charset="0"/>
              <a:cs typeface="Arial" panose="020B0604020202020204" pitchFamily="34" charset="0"/>
            </a:endParaRPr>
          </a:p>
          <a:p>
            <a:pPr marL="949962" marR="0" lvl="2" indent="-316653" algn="just" rtl="0">
              <a:lnSpc>
                <a:spcPct val="1375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Comer, num período de tempo discreto, uma quantidade de alimentos que é definitivamente superior à que a maioria das pessoas comeria em circunstâncias semelhantes.</a:t>
            </a:r>
            <a:endParaRPr sz="2400" dirty="0">
              <a:latin typeface="Arial" panose="020B0604020202020204" pitchFamily="34" charset="0"/>
              <a:cs typeface="Arial" panose="020B0604020202020204" pitchFamily="34" charset="0"/>
            </a:endParaRPr>
          </a:p>
          <a:p>
            <a:pPr marL="949962" marR="0" lvl="2" indent="-316653" algn="just" rtl="0">
              <a:lnSpc>
                <a:spcPct val="1375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Uma sensação de </a:t>
            </a: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falta de controlo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sobre a alimentação durante o episódio.</a:t>
            </a:r>
            <a:endParaRPr sz="2400" dirty="0">
              <a:latin typeface="Arial" panose="020B0604020202020204" pitchFamily="34" charset="0"/>
              <a:cs typeface="Arial" panose="020B0604020202020204" pitchFamily="34" charset="0"/>
            </a:endParaRPr>
          </a:p>
          <a:p>
            <a:pPr marL="474981" marR="0" lvl="1" indent="-237490" algn="just" rtl="0">
              <a:lnSpc>
                <a:spcPct val="1375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Os episódios de compulsão alimentar ocorrem, em média, pelo menos </a:t>
            </a: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uma vez por semana durante 3 meses</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a:t>
            </a:r>
            <a:endParaRPr sz="2400" dirty="0">
              <a:latin typeface="Arial" panose="020B0604020202020204" pitchFamily="34" charset="0"/>
              <a:cs typeface="Arial" panose="020B0604020202020204" pitchFamily="34" charset="0"/>
            </a:endParaRPr>
          </a:p>
          <a:p>
            <a:pPr marL="474981" marR="0" lvl="1" indent="-237490" algn="just" rtl="0">
              <a:lnSpc>
                <a:spcPct val="13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Comportamentos compensatórios inadequados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recorrentes para evitar o aumento de peso, tais como</a:t>
            </a:r>
            <a:endParaRPr sz="2400" dirty="0">
              <a:latin typeface="Arial" panose="020B0604020202020204" pitchFamily="34" charset="0"/>
              <a:cs typeface="Arial" panose="020B0604020202020204" pitchFamily="34" charset="0"/>
            </a:endParaRPr>
          </a:p>
          <a:p>
            <a:pPr marL="949962" marR="0" lvl="2" indent="-316653" algn="just" rtl="0">
              <a:lnSpc>
                <a:spcPct val="1375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Vómitos auto-induzidos</a:t>
            </a:r>
            <a:endParaRPr sz="2400" dirty="0">
              <a:latin typeface="Arial" panose="020B0604020202020204" pitchFamily="34" charset="0"/>
              <a:cs typeface="Arial" panose="020B0604020202020204" pitchFamily="34" charset="0"/>
            </a:endParaRPr>
          </a:p>
          <a:p>
            <a:pPr marL="949962" marR="0" lvl="2" indent="-316653" algn="just" rtl="0">
              <a:lnSpc>
                <a:spcPct val="1375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Uso indevido de laxantes, diuréticos ou enemas</a:t>
            </a:r>
            <a:endParaRPr sz="2400" dirty="0">
              <a:latin typeface="Arial" panose="020B0604020202020204" pitchFamily="34" charset="0"/>
              <a:cs typeface="Arial" panose="020B0604020202020204" pitchFamily="34" charset="0"/>
            </a:endParaRPr>
          </a:p>
          <a:p>
            <a:pPr marL="949962" marR="0" lvl="2" indent="-316653" algn="just" rtl="0">
              <a:lnSpc>
                <a:spcPct val="1375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Jejum ou exercício excessivo</a:t>
            </a:r>
            <a:endParaRPr sz="2400" dirty="0">
              <a:latin typeface="Arial" panose="020B0604020202020204" pitchFamily="34" charset="0"/>
              <a:cs typeface="Arial" panose="020B0604020202020204" pitchFamily="34" charset="0"/>
            </a:endParaRPr>
          </a:p>
          <a:p>
            <a:pPr marL="474981" marR="0" lvl="1" indent="-237490" algn="just" rtl="0">
              <a:lnSpc>
                <a:spcPct val="1375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A autoavaliação é indevidamente influenciada pela forma e pelo peso do corpo.</a:t>
            </a:r>
            <a:endParaRPr sz="2400" dirty="0">
              <a:latin typeface="Arial" panose="020B0604020202020204" pitchFamily="34" charset="0"/>
              <a:cs typeface="Arial" panose="020B0604020202020204" pitchFamily="34" charset="0"/>
            </a:endParaRPr>
          </a:p>
          <a:p>
            <a:pPr marL="474981" marR="0" lvl="1" indent="-237490" algn="just" rtl="0">
              <a:lnSpc>
                <a:spcPct val="1375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A perturbação não ocorre exclusivamente durante os episódios de anorexia nervosa.</a:t>
            </a:r>
            <a:endParaRPr sz="2400" dirty="0">
              <a:latin typeface="Arial" panose="020B0604020202020204" pitchFamily="34" charset="0"/>
              <a:cs typeface="Arial" panose="020B0604020202020204" pitchFamily="34" charset="0"/>
            </a:endParaRPr>
          </a:p>
          <a:p>
            <a:pPr marL="0" marR="0" lvl="0" indent="0" algn="just" rtl="0">
              <a:lnSpc>
                <a:spcPct val="137500"/>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37500"/>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37500"/>
              </a:lnSpc>
              <a:spcBef>
                <a:spcPts val="0"/>
              </a:spcBef>
              <a:spcAft>
                <a:spcPts val="0"/>
              </a:spcAft>
              <a:buNone/>
            </a:pPr>
            <a:r>
              <a:rPr lang="en-US" sz="2400" b="0" i="0" u="none" strike="noStrike" cap="none" dirty="0">
                <a:solidFill>
                  <a:srgbClr val="000000"/>
                </a:solidFill>
                <a:latin typeface="Calibri"/>
                <a:ea typeface="Calibri"/>
                <a:cs typeface="Calibri"/>
                <a:sym typeface="Calibri"/>
              </a:rPr>
              <a:t>Os indivíduos com bulimia nervosa estão normalmente dentro do </a:t>
            </a:r>
            <a:r>
              <a:rPr lang="en-US" sz="2400" b="1" i="0" u="none" strike="noStrike" cap="none" dirty="0">
                <a:solidFill>
                  <a:srgbClr val="000000"/>
                </a:solidFill>
                <a:latin typeface="Calibri"/>
                <a:ea typeface="Calibri"/>
                <a:cs typeface="Calibri"/>
                <a:sym typeface="Calibri"/>
              </a:rPr>
              <a:t>intervalo de peso normal ou com excesso de peso</a:t>
            </a:r>
            <a:r>
              <a:rPr lang="en-US" sz="2400" b="0" i="0" u="none" strike="noStrike" cap="none" dirty="0">
                <a:solidFill>
                  <a:srgbClr val="000000"/>
                </a:solidFill>
                <a:latin typeface="Calibri"/>
                <a:ea typeface="Calibri"/>
                <a:cs typeface="Calibri"/>
                <a:sym typeface="Calibri"/>
              </a:rPr>
              <a:t>.</a:t>
            </a:r>
            <a:endParaRPr dirty="0"/>
          </a:p>
        </p:txBody>
      </p:sp>
      <p:sp>
        <p:nvSpPr>
          <p:cNvPr id="314" name="Google Shape;314;p17"/>
          <p:cNvSpPr txBox="1"/>
          <p:nvPr/>
        </p:nvSpPr>
        <p:spPr>
          <a:xfrm>
            <a:off x="5442065" y="48369"/>
            <a:ext cx="7403869" cy="939040"/>
          </a:xfrm>
          <a:prstGeom prst="rect">
            <a:avLst/>
          </a:prstGeom>
          <a:noFill/>
          <a:ln>
            <a:noFill/>
          </a:ln>
        </p:spPr>
        <p:txBody>
          <a:bodyPr spcFirstLastPara="1" wrap="square" lIns="0" tIns="0" rIns="0" bIns="0" anchor="t" anchorCtr="0">
            <a:spAutoFit/>
          </a:bodyPr>
          <a:lstStyle/>
          <a:p>
            <a:pPr marL="0" marR="0" lvl="0" indent="0" algn="ctr" rtl="0">
              <a:lnSpc>
                <a:spcPct val="112500"/>
              </a:lnSpc>
              <a:spcBef>
                <a:spcPts val="0"/>
              </a:spcBef>
              <a:spcAft>
                <a:spcPts val="0"/>
              </a:spcAft>
              <a:buNone/>
            </a:pPr>
            <a:r>
              <a:rPr lang="en-US" sz="5400" dirty="0">
                <a:solidFill>
                  <a:srgbClr val="E98E24"/>
                </a:solidFill>
                <a:sym typeface="Calibri"/>
              </a:rPr>
              <a:t>Bulimia nervosa (BN)</a:t>
            </a:r>
            <a:endParaRPr lang="en-US" sz="5400" dirty="0">
              <a:solidFill>
                <a:srgbClr val="E98E24"/>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grpSp>
        <p:nvGrpSpPr>
          <p:cNvPr id="319" name="Google Shape;319;p18"/>
          <p:cNvGrpSpPr/>
          <p:nvPr/>
        </p:nvGrpSpPr>
        <p:grpSpPr>
          <a:xfrm>
            <a:off x="-1143" y="9084331"/>
            <a:ext cx="18312195" cy="1166241"/>
            <a:chOff x="-1524" y="-1524"/>
            <a:chExt cx="24416259" cy="1554988"/>
          </a:xfrm>
        </p:grpSpPr>
        <p:sp>
          <p:nvSpPr>
            <p:cNvPr id="320" name="Google Shape;320;p18"/>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sz="1600">
                <a:latin typeface="Arial" panose="020B0604020202020204" pitchFamily="34" charset="0"/>
                <a:cs typeface="Arial" panose="020B0604020202020204" pitchFamily="34" charset="0"/>
              </a:endParaRPr>
            </a:p>
          </p:txBody>
        </p:sp>
        <p:sp>
          <p:nvSpPr>
            <p:cNvPr id="321" name="Google Shape;321;p18"/>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600">
                <a:latin typeface="Arial" panose="020B0604020202020204" pitchFamily="34" charset="0"/>
                <a:cs typeface="Arial" panose="020B0604020202020204" pitchFamily="34" charset="0"/>
              </a:endParaRPr>
            </a:p>
          </p:txBody>
        </p:sp>
      </p:grpSp>
      <p:sp>
        <p:nvSpPr>
          <p:cNvPr id="322" name="Google Shape;322;p18"/>
          <p:cNvSpPr/>
          <p:nvPr/>
        </p:nvSpPr>
        <p:spPr>
          <a:xfrm>
            <a:off x="1231343" y="8254988"/>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sz="1600" dirty="0">
              <a:latin typeface="Arial" panose="020B0604020202020204" pitchFamily="34" charset="0"/>
              <a:cs typeface="Arial" panose="020B0604020202020204" pitchFamily="34" charset="0"/>
            </a:endParaRPr>
          </a:p>
        </p:txBody>
      </p:sp>
      <p:grpSp>
        <p:nvGrpSpPr>
          <p:cNvPr id="323" name="Google Shape;323;p18"/>
          <p:cNvGrpSpPr/>
          <p:nvPr/>
        </p:nvGrpSpPr>
        <p:grpSpPr>
          <a:xfrm rot="-420599">
            <a:off x="3682422" y="9443338"/>
            <a:ext cx="15092934" cy="1652778"/>
            <a:chOff x="-1524" y="-1524"/>
            <a:chExt cx="20123911" cy="2203704"/>
          </a:xfrm>
        </p:grpSpPr>
        <p:sp>
          <p:nvSpPr>
            <p:cNvPr id="324" name="Google Shape;324;p18"/>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sz="1600">
                <a:latin typeface="Arial" panose="020B0604020202020204" pitchFamily="34" charset="0"/>
                <a:cs typeface="Arial" panose="020B0604020202020204" pitchFamily="34" charset="0"/>
              </a:endParaRPr>
            </a:p>
          </p:txBody>
        </p:sp>
        <p:sp>
          <p:nvSpPr>
            <p:cNvPr id="325" name="Google Shape;325;p18"/>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600">
                <a:latin typeface="Arial" panose="020B0604020202020204" pitchFamily="34" charset="0"/>
                <a:cs typeface="Arial" panose="020B0604020202020204" pitchFamily="34" charset="0"/>
              </a:endParaRPr>
            </a:p>
          </p:txBody>
        </p:sp>
      </p:grpSp>
      <p:sp>
        <p:nvSpPr>
          <p:cNvPr id="326" name="Google Shape;326;p18"/>
          <p:cNvSpPr/>
          <p:nvPr/>
        </p:nvSpPr>
        <p:spPr>
          <a:xfrm>
            <a:off x="14729688" y="9364047"/>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sz="1600">
              <a:latin typeface="Arial" panose="020B0604020202020204" pitchFamily="34" charset="0"/>
              <a:cs typeface="Arial" panose="020B0604020202020204" pitchFamily="34" charset="0"/>
            </a:endParaRPr>
          </a:p>
        </p:txBody>
      </p:sp>
      <p:sp>
        <p:nvSpPr>
          <p:cNvPr id="327" name="Google Shape;327;p18"/>
          <p:cNvSpPr/>
          <p:nvPr/>
        </p:nvSpPr>
        <p:spPr>
          <a:xfrm flipH="1">
            <a:off x="2362529" y="3365072"/>
            <a:ext cx="571683" cy="1080500"/>
          </a:xfrm>
          <a:custGeom>
            <a:avLst/>
            <a:gdLst/>
            <a:ahLst/>
            <a:cxnLst/>
            <a:rect l="l" t="t" r="r" b="b"/>
            <a:pathLst>
              <a:path w="571683" h="1080500" extrusionOk="0">
                <a:moveTo>
                  <a:pt x="571683" y="0"/>
                </a:moveTo>
                <a:lnTo>
                  <a:pt x="0" y="0"/>
                </a:lnTo>
                <a:lnTo>
                  <a:pt x="0" y="1080500"/>
                </a:lnTo>
                <a:lnTo>
                  <a:pt x="571683" y="1080500"/>
                </a:lnTo>
                <a:lnTo>
                  <a:pt x="571683" y="0"/>
                </a:lnTo>
                <a:close/>
              </a:path>
            </a:pathLst>
          </a:custGeom>
          <a:blipFill rotWithShape="1">
            <a:blip r:embed="rId5">
              <a:alphaModFix/>
            </a:blip>
            <a:stretch>
              <a:fillRect/>
            </a:stretch>
          </a:blipFill>
          <a:ln>
            <a:noFill/>
          </a:ln>
        </p:spPr>
        <p:txBody>
          <a:bodyPr/>
          <a:lstStyle/>
          <a:p>
            <a:endParaRPr lang="it-IT" sz="1600">
              <a:latin typeface="Arial" panose="020B0604020202020204" pitchFamily="34" charset="0"/>
              <a:cs typeface="Arial" panose="020B0604020202020204" pitchFamily="34" charset="0"/>
            </a:endParaRPr>
          </a:p>
        </p:txBody>
      </p:sp>
      <p:sp>
        <p:nvSpPr>
          <p:cNvPr id="328" name="Google Shape;328;p18"/>
          <p:cNvSpPr txBox="1"/>
          <p:nvPr/>
        </p:nvSpPr>
        <p:spPr>
          <a:xfrm>
            <a:off x="11477738" y="1086428"/>
            <a:ext cx="6062271" cy="2292422"/>
          </a:xfrm>
          <a:prstGeom prst="rect">
            <a:avLst/>
          </a:prstGeom>
          <a:noFill/>
          <a:ln>
            <a:noFill/>
          </a:ln>
        </p:spPr>
        <p:txBody>
          <a:bodyPr spcFirstLastPara="1" wrap="square" lIns="0" tIns="0" rIns="0" bIns="0" anchor="t" anchorCtr="0">
            <a:spAutoFit/>
          </a:bodyPr>
          <a:lstStyle/>
          <a:p>
            <a:pPr marL="0" marR="0" lvl="0" indent="0" algn="just" rtl="0">
              <a:lnSpc>
                <a:spcPct val="132833"/>
              </a:lnSpc>
              <a:spcBef>
                <a:spcPts val="0"/>
              </a:spcBef>
              <a:spcAft>
                <a:spcPts val="0"/>
              </a:spcAft>
              <a:buNone/>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Estes comportamentos podem tornar-se </a:t>
            </a:r>
            <a:r>
              <a:rPr lang="en-US" sz="2800" b="1" i="0" u="none" strike="noStrike" cap="none" dirty="0">
                <a:solidFill>
                  <a:srgbClr val="000000"/>
                </a:solidFill>
                <a:latin typeface="Arial" panose="020B0604020202020204" pitchFamily="34" charset="0"/>
                <a:ea typeface="Calibri"/>
                <a:cs typeface="Arial" panose="020B0604020202020204" pitchFamily="34" charset="0"/>
                <a:sym typeface="Calibri"/>
              </a:rPr>
              <a:t>compulsivos e obsessivos e estão normalmente escondidos (por exemplo, comer durante a noite). </a:t>
            </a:r>
            <a:endParaRPr sz="1600" dirty="0">
              <a:latin typeface="Arial" panose="020B0604020202020204" pitchFamily="34" charset="0"/>
              <a:cs typeface="Arial" panose="020B0604020202020204" pitchFamily="34" charset="0"/>
            </a:endParaRPr>
          </a:p>
        </p:txBody>
      </p:sp>
      <p:sp>
        <p:nvSpPr>
          <p:cNvPr id="329" name="Google Shape;329;p18"/>
          <p:cNvSpPr txBox="1"/>
          <p:nvPr/>
        </p:nvSpPr>
        <p:spPr>
          <a:xfrm>
            <a:off x="1028700" y="2319944"/>
            <a:ext cx="2397512" cy="646331"/>
          </a:xfrm>
          <a:prstGeom prst="rect">
            <a:avLst/>
          </a:prstGeom>
          <a:noFill/>
          <a:ln>
            <a:noFill/>
          </a:ln>
        </p:spPr>
        <p:txBody>
          <a:bodyPr spcFirstLastPara="1" wrap="square" lIns="0" tIns="0" rIns="0" bIns="0" anchor="t" anchorCtr="0">
            <a:spAutoFit/>
          </a:bodyPr>
          <a:lstStyle/>
          <a:p>
            <a:pPr marL="0" marR="0" lvl="0" indent="0" algn="just" rtl="0">
              <a:lnSpc>
                <a:spcPct val="150018"/>
              </a:lnSpc>
              <a:spcBef>
                <a:spcPts val="0"/>
              </a:spcBef>
              <a:spcAft>
                <a:spcPts val="0"/>
              </a:spcAft>
              <a:buNone/>
            </a:pPr>
            <a:r>
              <a:rPr lang="en-US" sz="2800" b="0" i="0" u="none" strike="noStrike" cap="none">
                <a:solidFill>
                  <a:srgbClr val="000000"/>
                </a:solidFill>
                <a:latin typeface="Arial" panose="020B0604020202020204" pitchFamily="34" charset="0"/>
                <a:ea typeface="Calibri"/>
                <a:cs typeface="Arial" panose="020B0604020202020204" pitchFamily="34" charset="0"/>
                <a:sym typeface="Calibri"/>
              </a:rPr>
              <a:t>Consumo excessivo de alimentos </a:t>
            </a:r>
            <a:endParaRPr sz="1600">
              <a:latin typeface="Arial" panose="020B0604020202020204" pitchFamily="34" charset="0"/>
              <a:cs typeface="Arial" panose="020B0604020202020204" pitchFamily="34" charset="0"/>
            </a:endParaRPr>
          </a:p>
        </p:txBody>
      </p:sp>
      <p:sp>
        <p:nvSpPr>
          <p:cNvPr id="330" name="Google Shape;330;p18"/>
          <p:cNvSpPr txBox="1"/>
          <p:nvPr/>
        </p:nvSpPr>
        <p:spPr>
          <a:xfrm>
            <a:off x="9139238" y="4186528"/>
            <a:ext cx="9525" cy="2129814"/>
          </a:xfrm>
          <a:prstGeom prst="rect">
            <a:avLst/>
          </a:prstGeom>
          <a:noFill/>
          <a:ln>
            <a:noFill/>
          </a:ln>
        </p:spPr>
        <p:txBody>
          <a:bodyPr spcFirstLastPara="1" wrap="square" lIns="0" tIns="0" rIns="0" bIns="0" anchor="t" anchorCtr="0">
            <a:spAutoFit/>
          </a:bodyPr>
          <a:lstStyle/>
          <a:p>
            <a:pPr marL="0" marR="0" lvl="0" indent="0" algn="ctr" rtl="0">
              <a:lnSpc>
                <a:spcPct val="692222"/>
              </a:lnSpc>
              <a:spcBef>
                <a:spcPts val="0"/>
              </a:spcBef>
              <a:spcAft>
                <a:spcPts val="0"/>
              </a:spcAft>
              <a:buNone/>
            </a:pPr>
            <a:endParaRPr sz="2000" b="0" i="0" u="none" strike="noStrike" cap="none">
              <a:solidFill>
                <a:schemeClr val="dk1"/>
              </a:solidFill>
              <a:latin typeface="Arial" panose="020B0604020202020204" pitchFamily="34" charset="0"/>
              <a:ea typeface="Calibri"/>
              <a:cs typeface="Arial" panose="020B0604020202020204" pitchFamily="34" charset="0"/>
              <a:sym typeface="Calibri"/>
            </a:endParaRPr>
          </a:p>
        </p:txBody>
      </p:sp>
      <p:sp>
        <p:nvSpPr>
          <p:cNvPr id="331" name="Google Shape;331;p18"/>
          <p:cNvSpPr txBox="1"/>
          <p:nvPr/>
        </p:nvSpPr>
        <p:spPr>
          <a:xfrm>
            <a:off x="3087726" y="4897374"/>
            <a:ext cx="4002658" cy="1206484"/>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2800" b="0" i="0" u="none" strike="noStrike" cap="none" dirty="0" err="1">
                <a:solidFill>
                  <a:srgbClr val="000000"/>
                </a:solidFill>
                <a:latin typeface="Arial" panose="020B0604020202020204" pitchFamily="34" charset="0"/>
                <a:ea typeface="Calibri"/>
                <a:cs typeface="Arial" panose="020B0604020202020204" pitchFamily="34" charset="0"/>
                <a:sym typeface="Calibri"/>
              </a:rPr>
              <a:t>Comportamentos </a:t>
            </a: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de compensação</a:t>
            </a:r>
            <a:endParaRPr sz="2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p:txBody>
      </p:sp>
      <p:sp>
        <p:nvSpPr>
          <p:cNvPr id="332" name="Google Shape;332;p18"/>
          <p:cNvSpPr/>
          <p:nvPr/>
        </p:nvSpPr>
        <p:spPr>
          <a:xfrm rot="-8471452" flipH="1">
            <a:off x="6699202" y="3695241"/>
            <a:ext cx="496625" cy="938639"/>
          </a:xfrm>
          <a:custGeom>
            <a:avLst/>
            <a:gdLst/>
            <a:ahLst/>
            <a:cxnLst/>
            <a:rect l="l" t="t" r="r" b="b"/>
            <a:pathLst>
              <a:path w="496625" h="938639" extrusionOk="0">
                <a:moveTo>
                  <a:pt x="496625" y="0"/>
                </a:moveTo>
                <a:lnTo>
                  <a:pt x="0" y="0"/>
                </a:lnTo>
                <a:lnTo>
                  <a:pt x="0" y="938639"/>
                </a:lnTo>
                <a:lnTo>
                  <a:pt x="496625" y="938639"/>
                </a:lnTo>
                <a:lnTo>
                  <a:pt x="496625" y="0"/>
                </a:lnTo>
                <a:close/>
              </a:path>
            </a:pathLst>
          </a:custGeom>
          <a:blipFill rotWithShape="1">
            <a:blip r:embed="rId5">
              <a:alphaModFix/>
            </a:blip>
            <a:stretch>
              <a:fillRect/>
            </a:stretch>
          </a:blipFill>
          <a:ln>
            <a:noFill/>
          </a:ln>
        </p:spPr>
        <p:txBody>
          <a:bodyPr/>
          <a:lstStyle/>
          <a:p>
            <a:endParaRPr lang="it-IT" sz="1600">
              <a:latin typeface="Arial" panose="020B0604020202020204" pitchFamily="34" charset="0"/>
              <a:cs typeface="Arial" panose="020B0604020202020204" pitchFamily="34" charset="0"/>
            </a:endParaRPr>
          </a:p>
        </p:txBody>
      </p:sp>
      <p:sp>
        <p:nvSpPr>
          <p:cNvPr id="333" name="Google Shape;333;p18"/>
          <p:cNvSpPr txBox="1"/>
          <p:nvPr/>
        </p:nvSpPr>
        <p:spPr>
          <a:xfrm>
            <a:off x="5304975" y="2307798"/>
            <a:ext cx="5696907" cy="1206484"/>
          </a:xfrm>
          <a:prstGeom prst="rect">
            <a:avLst/>
          </a:prstGeom>
          <a:noFill/>
          <a:ln>
            <a:noFill/>
          </a:ln>
        </p:spPr>
        <p:txBody>
          <a:bodyPr spcFirstLastPara="1" wrap="square" lIns="0" tIns="0" rIns="0" bIns="0" anchor="t" anchorCtr="0">
            <a:spAutoFit/>
          </a:bodyPr>
          <a:lstStyle/>
          <a:p>
            <a:pPr marL="0" marR="0" lvl="0" indent="0" algn="just" rtl="0">
              <a:lnSpc>
                <a:spcPct val="140000"/>
              </a:lnSpc>
              <a:spcBef>
                <a:spcPts val="0"/>
              </a:spcBef>
              <a:spcAft>
                <a:spcPts val="0"/>
              </a:spcAft>
              <a:buNone/>
            </a:pPr>
            <a:r>
              <a:rPr lang="en-US" sz="2800" b="0" i="0" u="none" strike="noStrike" cap="none">
                <a:solidFill>
                  <a:srgbClr val="000000"/>
                </a:solidFill>
                <a:latin typeface="Arial" panose="020B0604020202020204" pitchFamily="34" charset="0"/>
                <a:ea typeface="Calibri"/>
                <a:cs typeface="Arial" panose="020B0604020202020204" pitchFamily="34" charset="0"/>
                <a:sym typeface="Calibri"/>
              </a:rPr>
              <a:t>vergonha, culpa e nojo, preocupação com o tamanho do corpo. </a:t>
            </a:r>
            <a:endParaRPr sz="1600">
              <a:latin typeface="Arial" panose="020B0604020202020204" pitchFamily="34" charset="0"/>
              <a:cs typeface="Arial" panose="020B0604020202020204" pitchFamily="34" charset="0"/>
            </a:endParaRPr>
          </a:p>
        </p:txBody>
      </p:sp>
      <p:sp>
        <p:nvSpPr>
          <p:cNvPr id="334" name="Google Shape;334;p18"/>
          <p:cNvSpPr txBox="1"/>
          <p:nvPr/>
        </p:nvSpPr>
        <p:spPr>
          <a:xfrm>
            <a:off x="2362529" y="326962"/>
            <a:ext cx="4898062" cy="603242"/>
          </a:xfrm>
          <a:prstGeom prst="rect">
            <a:avLst/>
          </a:prstGeom>
          <a:noFill/>
          <a:ln>
            <a:noFill/>
          </a:ln>
        </p:spPr>
        <p:txBody>
          <a:bodyPr spcFirstLastPara="1" wrap="square" lIns="0" tIns="0" rIns="0" bIns="0" anchor="t" anchorCtr="0">
            <a:spAutoFit/>
          </a:bodyPr>
          <a:lstStyle/>
          <a:p>
            <a:pPr marL="0" marR="0" lvl="0" indent="0" algn="just" rtl="0">
              <a:lnSpc>
                <a:spcPct val="140000"/>
              </a:lnSpc>
              <a:spcBef>
                <a:spcPts val="0"/>
              </a:spcBef>
              <a:spcAft>
                <a:spcPts val="0"/>
              </a:spcAft>
              <a:buNone/>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Controlo da perda/impulsividade</a:t>
            </a:r>
            <a:endParaRPr sz="1600" dirty="0">
              <a:latin typeface="Arial" panose="020B0604020202020204" pitchFamily="34" charset="0"/>
              <a:cs typeface="Arial" panose="020B0604020202020204" pitchFamily="34" charset="0"/>
            </a:endParaRPr>
          </a:p>
        </p:txBody>
      </p:sp>
      <p:sp>
        <p:nvSpPr>
          <p:cNvPr id="335" name="Google Shape;335;p18"/>
          <p:cNvSpPr/>
          <p:nvPr/>
        </p:nvSpPr>
        <p:spPr>
          <a:xfrm rot="10344987" flipH="1">
            <a:off x="6562417" y="1108346"/>
            <a:ext cx="393844" cy="744379"/>
          </a:xfrm>
          <a:custGeom>
            <a:avLst/>
            <a:gdLst/>
            <a:ahLst/>
            <a:cxnLst/>
            <a:rect l="l" t="t" r="r" b="b"/>
            <a:pathLst>
              <a:path w="393844" h="744379" extrusionOk="0">
                <a:moveTo>
                  <a:pt x="393844" y="0"/>
                </a:moveTo>
                <a:lnTo>
                  <a:pt x="0" y="0"/>
                </a:lnTo>
                <a:lnTo>
                  <a:pt x="0" y="744379"/>
                </a:lnTo>
                <a:lnTo>
                  <a:pt x="393844" y="744379"/>
                </a:lnTo>
                <a:lnTo>
                  <a:pt x="393844" y="0"/>
                </a:lnTo>
                <a:close/>
              </a:path>
            </a:pathLst>
          </a:custGeom>
          <a:blipFill rotWithShape="1">
            <a:blip r:embed="rId5">
              <a:alphaModFix/>
            </a:blip>
            <a:stretch>
              <a:fillRect/>
            </a:stretch>
          </a:blipFill>
          <a:ln>
            <a:noFill/>
          </a:ln>
        </p:spPr>
        <p:txBody>
          <a:bodyPr/>
          <a:lstStyle/>
          <a:p>
            <a:endParaRPr lang="it-IT" sz="1600">
              <a:latin typeface="Arial" panose="020B0604020202020204" pitchFamily="34" charset="0"/>
              <a:cs typeface="Arial" panose="020B0604020202020204" pitchFamily="34" charset="0"/>
            </a:endParaRPr>
          </a:p>
        </p:txBody>
      </p:sp>
      <p:sp>
        <p:nvSpPr>
          <p:cNvPr id="336" name="Google Shape;336;p18"/>
          <p:cNvSpPr/>
          <p:nvPr/>
        </p:nvSpPr>
        <p:spPr>
          <a:xfrm rot="3540054" flipH="1">
            <a:off x="2417000" y="1071453"/>
            <a:ext cx="476409" cy="900430"/>
          </a:xfrm>
          <a:custGeom>
            <a:avLst/>
            <a:gdLst/>
            <a:ahLst/>
            <a:cxnLst/>
            <a:rect l="l" t="t" r="r" b="b"/>
            <a:pathLst>
              <a:path w="476409" h="900430" extrusionOk="0">
                <a:moveTo>
                  <a:pt x="476409" y="0"/>
                </a:moveTo>
                <a:lnTo>
                  <a:pt x="0" y="0"/>
                </a:lnTo>
                <a:lnTo>
                  <a:pt x="0" y="900430"/>
                </a:lnTo>
                <a:lnTo>
                  <a:pt x="476409" y="900430"/>
                </a:lnTo>
                <a:lnTo>
                  <a:pt x="476409" y="0"/>
                </a:lnTo>
                <a:close/>
              </a:path>
            </a:pathLst>
          </a:custGeom>
          <a:blipFill rotWithShape="1">
            <a:blip r:embed="rId5">
              <a:alphaModFix/>
            </a:blip>
            <a:stretch>
              <a:fillRect/>
            </a:stretch>
          </a:blipFill>
          <a:ln>
            <a:noFill/>
          </a:ln>
        </p:spPr>
        <p:txBody>
          <a:bodyPr/>
          <a:lstStyle/>
          <a:p>
            <a:endParaRPr lang="it-IT" sz="1600">
              <a:latin typeface="Arial" panose="020B0604020202020204" pitchFamily="34" charset="0"/>
              <a:cs typeface="Arial" panose="020B0604020202020204" pitchFamily="34" charset="0"/>
            </a:endParaRPr>
          </a:p>
        </p:txBody>
      </p:sp>
      <p:sp>
        <p:nvSpPr>
          <p:cNvPr id="337" name="Google Shape;337;p18"/>
          <p:cNvSpPr txBox="1"/>
          <p:nvPr/>
        </p:nvSpPr>
        <p:spPr>
          <a:xfrm>
            <a:off x="458759" y="6116865"/>
            <a:ext cx="16470311" cy="2184637"/>
          </a:xfrm>
          <a:prstGeom prst="rect">
            <a:avLst/>
          </a:prstGeom>
          <a:noFill/>
          <a:ln>
            <a:noFill/>
          </a:ln>
        </p:spPr>
        <p:txBody>
          <a:bodyPr spcFirstLastPara="1" wrap="square" lIns="0" tIns="0" rIns="0" bIns="0" anchor="t" anchorCtr="0">
            <a:spAutoFit/>
          </a:bodyPr>
          <a:lstStyle/>
          <a:p>
            <a:pPr marL="0" marR="0" lvl="0" indent="0" algn="just" rtl="0">
              <a:lnSpc>
                <a:spcPct val="168708"/>
              </a:lnSpc>
              <a:spcBef>
                <a:spcPts val="0"/>
              </a:spcBef>
              <a:spcAft>
                <a:spcPts val="0"/>
              </a:spcAft>
              <a:buNone/>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Tal como acontece com os indivíduos com AN, os indivíduos com BN receiam o aumento de peso e estão fortemente motivados para perder peso.</a:t>
            </a:r>
            <a:endParaRPr sz="1600" dirty="0">
              <a:latin typeface="Arial" panose="020B0604020202020204" pitchFamily="34" charset="0"/>
              <a:cs typeface="Arial" panose="020B0604020202020204" pitchFamily="34" charset="0"/>
            </a:endParaRPr>
          </a:p>
          <a:p>
            <a:pPr marL="0" marR="0" lvl="0" indent="0" algn="just" rtl="0">
              <a:lnSpc>
                <a:spcPct val="168708"/>
              </a:lnSpc>
              <a:spcBef>
                <a:spcPts val="0"/>
              </a:spcBef>
              <a:spcAft>
                <a:spcPts val="0"/>
              </a:spcAft>
              <a:buNone/>
            </a:pPr>
            <a:endParaRPr sz="2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68708"/>
              </a:lnSpc>
              <a:spcBef>
                <a:spcPts val="0"/>
              </a:spcBef>
              <a:spcAft>
                <a:spcPts val="0"/>
              </a:spcAft>
              <a:buNone/>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Os indivíduos com BN estão tipicamente dentro da </a:t>
            </a:r>
            <a:r>
              <a:rPr lang="en-US" sz="2800" b="1" i="0" u="none" strike="noStrike" cap="none" dirty="0">
                <a:solidFill>
                  <a:srgbClr val="000000"/>
                </a:solidFill>
                <a:latin typeface="Arial" panose="020B0604020202020204" pitchFamily="34" charset="0"/>
                <a:ea typeface="Calibri"/>
                <a:cs typeface="Arial" panose="020B0604020202020204" pitchFamily="34" charset="0"/>
                <a:sym typeface="Calibri"/>
              </a:rPr>
              <a:t>faixa de peso normal ou com excesso de peso.</a:t>
            </a:r>
            <a:endParaRPr sz="1600" dirty="0">
              <a:latin typeface="Arial" panose="020B0604020202020204" pitchFamily="34" charset="0"/>
              <a:cs typeface="Arial" panose="020B0604020202020204" pitchFamily="34" charset="0"/>
            </a:endParaRPr>
          </a:p>
        </p:txBody>
      </p:sp>
      <p:sp>
        <p:nvSpPr>
          <p:cNvPr id="338" name="Google Shape;338;p18"/>
          <p:cNvSpPr txBox="1"/>
          <p:nvPr/>
        </p:nvSpPr>
        <p:spPr>
          <a:xfrm>
            <a:off x="11477737" y="4099019"/>
            <a:ext cx="6062271" cy="1982081"/>
          </a:xfrm>
          <a:prstGeom prst="rect">
            <a:avLst/>
          </a:prstGeom>
          <a:noFill/>
          <a:ln>
            <a:noFill/>
          </a:ln>
        </p:spPr>
        <p:txBody>
          <a:bodyPr spcFirstLastPara="1" wrap="square" lIns="0" tIns="0" rIns="0" bIns="0" anchor="t" anchorCtr="0">
            <a:spAutoFit/>
          </a:bodyPr>
          <a:lstStyle/>
          <a:p>
            <a:pPr marL="0" marR="0" lvl="0" indent="0" algn="just" rtl="0">
              <a:lnSpc>
                <a:spcPct val="114791"/>
              </a:lnSpc>
              <a:spcBef>
                <a:spcPts val="0"/>
              </a:spcBef>
              <a:spcAft>
                <a:spcPts val="0"/>
              </a:spcAft>
              <a:buNone/>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A doença pode passar despercebida e não ser tratada durante muito tempo.</a:t>
            </a:r>
            <a:endParaRPr sz="1600" dirty="0">
              <a:latin typeface="Arial" panose="020B0604020202020204" pitchFamily="34" charset="0"/>
              <a:cs typeface="Arial" panose="020B0604020202020204" pitchFamily="34" charset="0"/>
            </a:endParaRPr>
          </a:p>
          <a:p>
            <a:pPr marL="0" marR="0" lvl="0" indent="0" algn="just" rtl="0">
              <a:lnSpc>
                <a:spcPct val="114791"/>
              </a:lnSpc>
              <a:spcBef>
                <a:spcPts val="0"/>
              </a:spcBef>
              <a:spcAft>
                <a:spcPts val="0"/>
              </a:spcAft>
              <a:buNone/>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Os pais podem notar a falta de alimentos na despensa.</a:t>
            </a:r>
            <a:endParaRPr sz="1600" dirty="0">
              <a:latin typeface="Arial" panose="020B0604020202020204" pitchFamily="34" charset="0"/>
              <a:cs typeface="Arial" panose="020B0604020202020204" pitchFamily="34" charset="0"/>
            </a:endParaRPr>
          </a:p>
        </p:txBody>
      </p:sp>
      <p:sp>
        <p:nvSpPr>
          <p:cNvPr id="2" name="Google Shape;287;p15">
            <a:extLst>
              <a:ext uri="{FF2B5EF4-FFF2-40B4-BE49-F238E27FC236}">
                <a16:creationId xmlns:a16="http://schemas.microsoft.com/office/drawing/2014/main" id="{C99C3F5D-AF81-299F-2B0B-7A1C7298280A}"/>
              </a:ext>
            </a:extLst>
          </p:cNvPr>
          <p:cNvSpPr txBox="1"/>
          <p:nvPr/>
        </p:nvSpPr>
        <p:spPr>
          <a:xfrm>
            <a:off x="6019977" y="-138595"/>
            <a:ext cx="11657610" cy="1171731"/>
          </a:xfrm>
          <a:prstGeom prst="rect">
            <a:avLst/>
          </a:prstGeom>
          <a:noFill/>
          <a:ln>
            <a:noFill/>
          </a:ln>
        </p:spPr>
        <p:txBody>
          <a:bodyPr spcFirstLastPara="1" wrap="square" lIns="0" tIns="0" rIns="0" bIns="0" anchor="t" anchorCtr="0">
            <a:spAutoFit/>
          </a:bodyPr>
          <a:lstStyle/>
          <a:p>
            <a:pPr marL="0" marR="0" lvl="0" indent="0" algn="ctr" rtl="0">
              <a:lnSpc>
                <a:spcPct val="140593"/>
              </a:lnSpc>
              <a:spcBef>
                <a:spcPts val="0"/>
              </a:spcBef>
              <a:spcAft>
                <a:spcPts val="0"/>
              </a:spcAft>
              <a:buNone/>
            </a:pPr>
            <a:r>
              <a:rPr lang="en-US" sz="5400" dirty="0">
                <a:solidFill>
                  <a:srgbClr val="E98E24"/>
                </a:solidFill>
                <a:sym typeface="Calibri"/>
              </a:rPr>
              <a:t>Caraterísticas da BN</a:t>
            </a:r>
            <a:endParaRPr sz="5400" dirty="0">
              <a:solidFill>
                <a:srgbClr val="E98E24"/>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grpSp>
        <p:nvGrpSpPr>
          <p:cNvPr id="343" name="Google Shape;343;p19"/>
          <p:cNvGrpSpPr/>
          <p:nvPr/>
        </p:nvGrpSpPr>
        <p:grpSpPr>
          <a:xfrm>
            <a:off x="-1143" y="9134206"/>
            <a:ext cx="18312195" cy="1166241"/>
            <a:chOff x="-1524" y="-1524"/>
            <a:chExt cx="24416259" cy="1554988"/>
          </a:xfrm>
        </p:grpSpPr>
        <p:sp>
          <p:nvSpPr>
            <p:cNvPr id="344" name="Google Shape;344;p19"/>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345" name="Google Shape;345;p19"/>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46" name="Google Shape;346;p19"/>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347" name="Google Shape;347;p19"/>
          <p:cNvGrpSpPr/>
          <p:nvPr/>
        </p:nvGrpSpPr>
        <p:grpSpPr>
          <a:xfrm rot="-420599">
            <a:off x="3682422" y="9493213"/>
            <a:ext cx="15092934" cy="1652778"/>
            <a:chOff x="-1524" y="-1524"/>
            <a:chExt cx="20123911" cy="2203704"/>
          </a:xfrm>
        </p:grpSpPr>
        <p:sp>
          <p:nvSpPr>
            <p:cNvPr id="348" name="Google Shape;348;p19"/>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349" name="Google Shape;349;p19"/>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50" name="Google Shape;350;p19"/>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351" name="Google Shape;351;p19"/>
          <p:cNvSpPr txBox="1"/>
          <p:nvPr/>
        </p:nvSpPr>
        <p:spPr>
          <a:xfrm>
            <a:off x="2588842" y="726296"/>
            <a:ext cx="15466402" cy="8686352"/>
          </a:xfrm>
          <a:prstGeom prst="rect">
            <a:avLst/>
          </a:prstGeom>
          <a:noFill/>
          <a:ln>
            <a:noFill/>
          </a:ln>
        </p:spPr>
        <p:txBody>
          <a:bodyPr spcFirstLastPara="1" wrap="square" lIns="0" tIns="0" rIns="0" bIns="0" anchor="t" anchorCtr="0">
            <a:spAutoFit/>
          </a:bodyPr>
          <a:lstStyle/>
          <a:p>
            <a:pPr marL="0" marR="0" lvl="0" indent="0" algn="just" rtl="0">
              <a:lnSpc>
                <a:spcPct val="148750"/>
              </a:lnSpc>
              <a:spcBef>
                <a:spcPts val="0"/>
              </a:spcBef>
              <a:spcAft>
                <a:spcPts val="0"/>
              </a:spcAft>
              <a:buNone/>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Comorbilidades psiquiátricas</a:t>
            </a:r>
            <a:endParaRPr sz="2400" dirty="0">
              <a:latin typeface="Arial" panose="020B0604020202020204" pitchFamily="34" charset="0"/>
              <a:cs typeface="Arial" panose="020B0604020202020204" pitchFamily="34" charset="0"/>
            </a:endParaRPr>
          </a:p>
          <a:p>
            <a:pPr marL="513983" marR="0" lvl="1" indent="-256991" algn="just" rtl="0">
              <a:lnSpc>
                <a:spcPct val="14875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Depressão, ansiedade, falta de esperança e vergonha</a:t>
            </a:r>
            <a:endParaRPr sz="2400" dirty="0">
              <a:latin typeface="Arial" panose="020B0604020202020204" pitchFamily="34" charset="0"/>
              <a:cs typeface="Arial" panose="020B0604020202020204" pitchFamily="34" charset="0"/>
            </a:endParaRPr>
          </a:p>
          <a:p>
            <a:pPr marL="513983" marR="0" lvl="1" indent="-256991" algn="just" rtl="0">
              <a:lnSpc>
                <a:spcPct val="14875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Aumento do risco de auto-agressão não suicida, ideação suicida e morte por suicídio</a:t>
            </a:r>
            <a:endParaRPr sz="2400" dirty="0">
              <a:latin typeface="Arial" panose="020B0604020202020204" pitchFamily="34" charset="0"/>
              <a:cs typeface="Arial" panose="020B0604020202020204" pitchFamily="34" charset="0"/>
            </a:endParaRPr>
          </a:p>
          <a:p>
            <a:pPr marL="0" marR="0" lvl="0" indent="0" algn="just" rtl="0">
              <a:lnSpc>
                <a:spcPct val="148750"/>
              </a:lnSpc>
              <a:spcBef>
                <a:spcPts val="0"/>
              </a:spcBef>
              <a:spcAft>
                <a:spcPts val="0"/>
              </a:spcAft>
              <a:buNone/>
            </a:pPr>
            <a:r>
              <a:rPr lang="en-US" sz="2400" b="0" i="1" u="none" strike="noStrike" cap="none" dirty="0">
                <a:solidFill>
                  <a:srgbClr val="000000"/>
                </a:solidFill>
                <a:latin typeface="Arial" panose="020B0604020202020204" pitchFamily="34" charset="0"/>
                <a:ea typeface="Calibri"/>
                <a:cs typeface="Arial" panose="020B0604020202020204" pitchFamily="34" charset="0"/>
                <a:sym typeface="Calibri"/>
              </a:rPr>
              <a:t>O risco de suicídio é 8 vezes superior ao da população em geral</a:t>
            </a:r>
            <a:endParaRPr sz="2400" dirty="0">
              <a:latin typeface="Arial" panose="020B0604020202020204" pitchFamily="34" charset="0"/>
              <a:cs typeface="Arial" panose="020B0604020202020204" pitchFamily="34" charset="0"/>
            </a:endParaRPr>
          </a:p>
          <a:p>
            <a:pPr marL="0" marR="0" lvl="0" indent="0" algn="just" rtl="0">
              <a:lnSpc>
                <a:spcPct val="148750"/>
              </a:lnSpc>
              <a:spcBef>
                <a:spcPts val="0"/>
              </a:spcBef>
              <a:spcAft>
                <a:spcPts val="0"/>
              </a:spcAft>
              <a:buNone/>
            </a:pPr>
            <a:endParaRPr sz="2400" b="0" i="1"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48750"/>
              </a:lnSpc>
              <a:spcBef>
                <a:spcPts val="0"/>
              </a:spcBef>
              <a:spcAft>
                <a:spcPts val="0"/>
              </a:spcAft>
              <a:buNone/>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Complicações relacionadas com o purgativo:</a:t>
            </a:r>
            <a:endParaRPr sz="2400" dirty="0">
              <a:latin typeface="Arial" panose="020B0604020202020204" pitchFamily="34" charset="0"/>
              <a:cs typeface="Arial" panose="020B0604020202020204" pitchFamily="34" charset="0"/>
            </a:endParaRPr>
          </a:p>
          <a:p>
            <a:pPr marL="513983" marR="0" lvl="1" indent="-256991" algn="just" rtl="0">
              <a:lnSpc>
                <a:spcPct val="14875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Erosão dentária, hipertrofia das glândulas salivares</a:t>
            </a:r>
            <a:endParaRPr sz="2400" dirty="0">
              <a:latin typeface="Arial" panose="020B0604020202020204" pitchFamily="34" charset="0"/>
              <a:cs typeface="Arial" panose="020B0604020202020204" pitchFamily="34" charset="0"/>
            </a:endParaRPr>
          </a:p>
          <a:p>
            <a:pPr marL="513983" marR="0" lvl="1" indent="-256991" algn="just" rtl="0">
              <a:lnSpc>
                <a:spcPct val="14875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Calosidades ou abrasões nas mãos (por exemplo, sinal de Russell), lesões nas unhas</a:t>
            </a:r>
            <a:endParaRPr sz="2400" dirty="0">
              <a:latin typeface="Arial" panose="020B0604020202020204" pitchFamily="34" charset="0"/>
              <a:cs typeface="Arial" panose="020B0604020202020204" pitchFamily="34" charset="0"/>
            </a:endParaRPr>
          </a:p>
          <a:p>
            <a:pPr marL="513983" marR="0" lvl="1" indent="-256991" algn="just" rtl="0">
              <a:lnSpc>
                <a:spcPct val="14875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Feridas na boca</a:t>
            </a:r>
            <a:endParaRPr sz="2400" dirty="0">
              <a:latin typeface="Arial" panose="020B0604020202020204" pitchFamily="34" charset="0"/>
              <a:cs typeface="Arial" panose="020B0604020202020204" pitchFamily="34" charset="0"/>
            </a:endParaRPr>
          </a:p>
          <a:p>
            <a:pPr marL="513983" marR="0" lvl="1" indent="-256991" algn="just" rtl="0">
              <a:lnSpc>
                <a:spcPct val="14875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Desequilíbrios electrolíticos → ↑ risco de doença cardiovascular </a:t>
            </a:r>
            <a:endParaRPr sz="2400" dirty="0">
              <a:latin typeface="Arial" panose="020B0604020202020204" pitchFamily="34" charset="0"/>
              <a:cs typeface="Arial" panose="020B0604020202020204" pitchFamily="34" charset="0"/>
            </a:endParaRPr>
          </a:p>
          <a:p>
            <a:pPr marL="513983" marR="0" lvl="1" indent="-256991" algn="just" rtl="0">
              <a:lnSpc>
                <a:spcPct val="14875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Traumatismo da faringe</a:t>
            </a:r>
            <a:endParaRPr sz="2400" dirty="0">
              <a:latin typeface="Arial" panose="020B0604020202020204" pitchFamily="34" charset="0"/>
              <a:cs typeface="Arial" panose="020B0604020202020204" pitchFamily="34" charset="0"/>
            </a:endParaRPr>
          </a:p>
          <a:p>
            <a:pPr marL="0" marR="0" lvl="0" indent="0" algn="just" rtl="0">
              <a:lnSpc>
                <a:spcPct val="148750"/>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48750"/>
              </a:lnSpc>
              <a:spcBef>
                <a:spcPts val="0"/>
              </a:spcBef>
              <a:spcAft>
                <a:spcPts val="0"/>
              </a:spcAft>
              <a:buNone/>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Problemas hormonais e gastrointestinais:</a:t>
            </a:r>
            <a:endParaRPr sz="2400" dirty="0">
              <a:latin typeface="Arial" panose="020B0604020202020204" pitchFamily="34" charset="0"/>
              <a:cs typeface="Arial" panose="020B0604020202020204" pitchFamily="34" charset="0"/>
            </a:endParaRPr>
          </a:p>
          <a:p>
            <a:pPr marL="513983" marR="0" lvl="1" indent="-256991" algn="just" rtl="0">
              <a:lnSpc>
                <a:spcPct val="14875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Menstruação irregular, perturbações endócrinas</a:t>
            </a:r>
            <a:endParaRPr sz="2400" dirty="0">
              <a:latin typeface="Arial" panose="020B0604020202020204" pitchFamily="34" charset="0"/>
              <a:cs typeface="Arial" panose="020B0604020202020204" pitchFamily="34" charset="0"/>
            </a:endParaRPr>
          </a:p>
          <a:p>
            <a:pPr marL="513983" marR="0" lvl="1" indent="-256991" algn="just" rtl="0">
              <a:lnSpc>
                <a:spcPct val="14875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Inchaço, disfagia ou refluxo ácido</a:t>
            </a:r>
            <a:endParaRPr sz="2400" dirty="0">
              <a:latin typeface="Arial" panose="020B0604020202020204" pitchFamily="34" charset="0"/>
              <a:cs typeface="Arial" panose="020B0604020202020204" pitchFamily="34" charset="0"/>
            </a:endParaRPr>
          </a:p>
          <a:p>
            <a:pPr marL="0" marR="0" lvl="0" indent="0" algn="just" rtl="0">
              <a:lnSpc>
                <a:spcPct val="117857"/>
              </a:lnSpc>
              <a:spcBef>
                <a:spcPts val="0"/>
              </a:spcBef>
              <a:spcAft>
                <a:spcPts val="0"/>
              </a:spcAft>
              <a:buNone/>
            </a:pPr>
            <a:endParaRPr sz="2380" b="0" i="0" u="none" strike="noStrike" cap="none" dirty="0">
              <a:solidFill>
                <a:srgbClr val="000000"/>
              </a:solidFill>
              <a:latin typeface="Arial"/>
              <a:ea typeface="Arial"/>
              <a:cs typeface="Arial"/>
              <a:sym typeface="Arial"/>
            </a:endParaRPr>
          </a:p>
        </p:txBody>
      </p:sp>
      <p:sp>
        <p:nvSpPr>
          <p:cNvPr id="352" name="Google Shape;352;p19"/>
          <p:cNvSpPr txBox="1"/>
          <p:nvPr/>
        </p:nvSpPr>
        <p:spPr>
          <a:xfrm>
            <a:off x="6309249" y="145980"/>
            <a:ext cx="7257122" cy="1171731"/>
          </a:xfrm>
          <a:prstGeom prst="rect">
            <a:avLst/>
          </a:prstGeom>
          <a:noFill/>
          <a:ln>
            <a:noFill/>
          </a:ln>
        </p:spPr>
        <p:txBody>
          <a:bodyPr spcFirstLastPara="1" wrap="square" lIns="0" tIns="0" rIns="0" bIns="0" anchor="t" anchorCtr="0">
            <a:spAutoFit/>
          </a:bodyPr>
          <a:lstStyle/>
          <a:p>
            <a:pPr algn="ctr">
              <a:lnSpc>
                <a:spcPct val="140593"/>
              </a:lnSpc>
            </a:pPr>
            <a:r>
              <a:rPr lang="en-US" sz="5400" dirty="0">
                <a:solidFill>
                  <a:srgbClr val="E98E24"/>
                </a:solidFill>
                <a:sym typeface="Calibri"/>
              </a:rPr>
              <a:t>Comorbilidades BN</a:t>
            </a:r>
            <a:endParaRPr sz="5400" dirty="0">
              <a:solidFill>
                <a:srgbClr val="E98E24"/>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0">
          <a:extLst>
            <a:ext uri="{FF2B5EF4-FFF2-40B4-BE49-F238E27FC236}">
              <a16:creationId xmlns:a16="http://schemas.microsoft.com/office/drawing/2014/main" id="{7C4CD518-34EE-7928-D5EF-29F6BEE00E5A}"/>
            </a:ext>
          </a:extLst>
        </p:cNvPr>
        <p:cNvGrpSpPr/>
        <p:nvPr/>
      </p:nvGrpSpPr>
      <p:grpSpPr>
        <a:xfrm>
          <a:off x="0" y="0"/>
          <a:ext cx="0" cy="0"/>
          <a:chOff x="0" y="0"/>
          <a:chExt cx="0" cy="0"/>
        </a:xfrm>
      </p:grpSpPr>
      <p:sp>
        <p:nvSpPr>
          <p:cNvPr id="62" name="Google Shape;62;p3">
            <a:extLst>
              <a:ext uri="{FF2B5EF4-FFF2-40B4-BE49-F238E27FC236}">
                <a16:creationId xmlns:a16="http://schemas.microsoft.com/office/drawing/2014/main" id="{F5218751-AE5D-4772-8BF7-63D8C0BBAE21}"/>
              </a:ext>
            </a:extLst>
          </p:cNvPr>
          <p:cNvSpPr/>
          <p:nvPr/>
        </p:nvSpPr>
        <p:spPr>
          <a:xfrm>
            <a:off x="321" y="9123520"/>
            <a:ext cx="18286226" cy="1162482"/>
          </a:xfrm>
          <a:prstGeom prst="rect">
            <a:avLst/>
          </a:prstGeom>
          <a:solidFill>
            <a:srgbClr val="142F3A"/>
          </a:solidFill>
          <a:ln w="9525" cap="flat" cmpd="sng">
            <a:solidFill>
              <a:srgbClr val="3465A4"/>
            </a:solidFill>
            <a:prstDash val="solid"/>
            <a:round/>
            <a:headEnd type="none" w="sm" len="sm"/>
            <a:tailEnd type="none" w="sm" len="sm"/>
          </a:ln>
        </p:spPr>
        <p:txBody>
          <a:bodyPr spcFirstLastPara="1" wrap="square" lIns="163270" tIns="81635" rIns="163270" bIns="81635" anchor="ctr" anchorCtr="0">
            <a:noAutofit/>
          </a:bodyPr>
          <a:lstStyle/>
          <a:p>
            <a:pPr>
              <a:buClr>
                <a:schemeClr val="dk1"/>
              </a:buClr>
              <a:buSzPts val="1800"/>
            </a:pPr>
            <a:endParaRPr sz="3265">
              <a:solidFill>
                <a:srgbClr val="FFFFFF"/>
              </a:solidFill>
            </a:endParaRPr>
          </a:p>
        </p:txBody>
      </p:sp>
      <p:pic>
        <p:nvPicPr>
          <p:cNvPr id="63" name="Google Shape;63;p3">
            <a:extLst>
              <a:ext uri="{FF2B5EF4-FFF2-40B4-BE49-F238E27FC236}">
                <a16:creationId xmlns:a16="http://schemas.microsoft.com/office/drawing/2014/main" id="{CC4926CD-7293-7853-0076-63A6131DE8A2}"/>
              </a:ext>
            </a:extLst>
          </p:cNvPr>
          <p:cNvPicPr preferRelativeResize="0"/>
          <p:nvPr/>
        </p:nvPicPr>
        <p:blipFill rotWithShape="1">
          <a:blip r:embed="rId3">
            <a:alphaModFix/>
          </a:blip>
          <a:srcRect/>
          <a:stretch/>
        </p:blipFill>
        <p:spPr>
          <a:xfrm>
            <a:off x="1230069" y="8294110"/>
            <a:ext cx="1673190" cy="1658822"/>
          </a:xfrm>
          <a:prstGeom prst="rect">
            <a:avLst/>
          </a:prstGeom>
          <a:noFill/>
          <a:ln>
            <a:noFill/>
          </a:ln>
        </p:spPr>
      </p:pic>
      <p:sp>
        <p:nvSpPr>
          <p:cNvPr id="64" name="Google Shape;64;p3">
            <a:extLst>
              <a:ext uri="{FF2B5EF4-FFF2-40B4-BE49-F238E27FC236}">
                <a16:creationId xmlns:a16="http://schemas.microsoft.com/office/drawing/2014/main" id="{459C2996-8182-C03E-EFBB-907C43D79130}"/>
              </a:ext>
            </a:extLst>
          </p:cNvPr>
          <p:cNvSpPr/>
          <p:nvPr/>
        </p:nvSpPr>
        <p:spPr>
          <a:xfrm rot="-420600">
            <a:off x="3679118" y="9482061"/>
            <a:ext cx="15071116" cy="1648373"/>
          </a:xfrm>
          <a:prstGeom prst="rect">
            <a:avLst/>
          </a:prstGeom>
          <a:solidFill>
            <a:srgbClr val="E88F25"/>
          </a:solidFill>
          <a:ln w="9525" cap="flat" cmpd="sng">
            <a:solidFill>
              <a:srgbClr val="3465A4"/>
            </a:solidFill>
            <a:prstDash val="solid"/>
            <a:round/>
            <a:headEnd type="none" w="sm" len="sm"/>
            <a:tailEnd type="none" w="sm" len="sm"/>
          </a:ln>
        </p:spPr>
        <p:txBody>
          <a:bodyPr spcFirstLastPara="1" wrap="square" lIns="163270" tIns="81635" rIns="163270" bIns="81635" anchor="ctr" anchorCtr="0">
            <a:noAutofit/>
          </a:bodyPr>
          <a:lstStyle/>
          <a:p>
            <a:pPr>
              <a:buClr>
                <a:schemeClr val="dk1"/>
              </a:buClr>
              <a:buSzPts val="1800"/>
            </a:pPr>
            <a:endParaRPr sz="3265"/>
          </a:p>
        </p:txBody>
      </p:sp>
      <p:pic>
        <p:nvPicPr>
          <p:cNvPr id="65" name="Google Shape;65;p3">
            <a:extLst>
              <a:ext uri="{FF2B5EF4-FFF2-40B4-BE49-F238E27FC236}">
                <a16:creationId xmlns:a16="http://schemas.microsoft.com/office/drawing/2014/main" id="{0B53F678-C1D3-769F-C7F1-0EA595D0A761}"/>
              </a:ext>
            </a:extLst>
          </p:cNvPr>
          <p:cNvPicPr preferRelativeResize="0"/>
          <p:nvPr/>
        </p:nvPicPr>
        <p:blipFill rotWithShape="1">
          <a:blip r:embed="rId4">
            <a:alphaModFix/>
          </a:blip>
          <a:srcRect/>
          <a:stretch/>
        </p:blipFill>
        <p:spPr>
          <a:xfrm>
            <a:off x="14710937" y="9401732"/>
            <a:ext cx="2944082" cy="655692"/>
          </a:xfrm>
          <a:prstGeom prst="rect">
            <a:avLst/>
          </a:prstGeom>
          <a:noFill/>
          <a:ln>
            <a:noFill/>
          </a:ln>
        </p:spPr>
      </p:pic>
      <p:sp>
        <p:nvSpPr>
          <p:cNvPr id="66" name="Google Shape;66;p3">
            <a:extLst>
              <a:ext uri="{FF2B5EF4-FFF2-40B4-BE49-F238E27FC236}">
                <a16:creationId xmlns:a16="http://schemas.microsoft.com/office/drawing/2014/main" id="{BE84B59F-9466-CC7E-2C3E-00D56E44D35B}"/>
              </a:ext>
            </a:extLst>
          </p:cNvPr>
          <p:cNvSpPr txBox="1"/>
          <p:nvPr/>
        </p:nvSpPr>
        <p:spPr>
          <a:xfrm>
            <a:off x="829730" y="626075"/>
            <a:ext cx="11543942" cy="1658822"/>
          </a:xfrm>
          <a:prstGeom prst="rect">
            <a:avLst/>
          </a:prstGeom>
          <a:noFill/>
          <a:ln>
            <a:noFill/>
          </a:ln>
        </p:spPr>
        <p:txBody>
          <a:bodyPr spcFirstLastPara="1" wrap="square" lIns="163270" tIns="81635" rIns="163270" bIns="81635" anchor="t" anchorCtr="0">
            <a:noAutofit/>
          </a:bodyPr>
          <a:lstStyle/>
          <a:p>
            <a:pPr>
              <a:buClr>
                <a:schemeClr val="dk1"/>
              </a:buClr>
              <a:buSzPts val="2800"/>
            </a:pPr>
            <a:endParaRPr sz="5079">
              <a:solidFill>
                <a:srgbClr val="E98E24"/>
              </a:solidFill>
            </a:endParaRPr>
          </a:p>
        </p:txBody>
      </p:sp>
      <p:sp>
        <p:nvSpPr>
          <p:cNvPr id="67" name="Google Shape;67;p3">
            <a:extLst>
              <a:ext uri="{FF2B5EF4-FFF2-40B4-BE49-F238E27FC236}">
                <a16:creationId xmlns:a16="http://schemas.microsoft.com/office/drawing/2014/main" id="{97F7E811-6E48-EFCE-1DC8-F567E9F00B71}"/>
              </a:ext>
            </a:extLst>
          </p:cNvPr>
          <p:cNvSpPr txBox="1"/>
          <p:nvPr/>
        </p:nvSpPr>
        <p:spPr>
          <a:xfrm>
            <a:off x="1192369" y="3040165"/>
            <a:ext cx="10490235" cy="3317644"/>
          </a:xfrm>
          <a:prstGeom prst="rect">
            <a:avLst/>
          </a:prstGeom>
          <a:noFill/>
          <a:ln>
            <a:noFill/>
          </a:ln>
        </p:spPr>
        <p:txBody>
          <a:bodyPr spcFirstLastPara="1" wrap="square" lIns="163270" tIns="81635" rIns="163270" bIns="81635" anchor="t" anchorCtr="0">
            <a:noAutofit/>
          </a:bodyPr>
          <a:lstStyle/>
          <a:p>
            <a:pPr>
              <a:buSzPts val="2400"/>
            </a:pPr>
            <a:r>
              <a:rPr lang="it-IT" sz="4354" dirty="0"/>
              <a:t>3,5-12, 14, 15</a:t>
            </a:r>
            <a:r>
              <a:rPr lang="it-IT" sz="4354"/>
              <a:t>, 17-19, 21-28 </a:t>
            </a:r>
            <a:endParaRPr sz="4354" dirty="0"/>
          </a:p>
        </p:txBody>
      </p:sp>
      <p:sp>
        <p:nvSpPr>
          <p:cNvPr id="68" name="Google Shape;68;p3">
            <a:extLst>
              <a:ext uri="{FF2B5EF4-FFF2-40B4-BE49-F238E27FC236}">
                <a16:creationId xmlns:a16="http://schemas.microsoft.com/office/drawing/2014/main" id="{E191DC73-D2A0-906E-9071-147DBCC28758}"/>
              </a:ext>
            </a:extLst>
          </p:cNvPr>
          <p:cNvSpPr txBox="1"/>
          <p:nvPr/>
        </p:nvSpPr>
        <p:spPr>
          <a:xfrm>
            <a:off x="1106200" y="902545"/>
            <a:ext cx="11543942" cy="1658822"/>
          </a:xfrm>
          <a:prstGeom prst="rect">
            <a:avLst/>
          </a:prstGeom>
          <a:noFill/>
          <a:ln>
            <a:noFill/>
          </a:ln>
        </p:spPr>
        <p:txBody>
          <a:bodyPr spcFirstLastPara="1" wrap="square" lIns="163270" tIns="81635" rIns="163270" bIns="81635" anchor="t" anchorCtr="0">
            <a:noAutofit/>
          </a:bodyPr>
          <a:lstStyle/>
          <a:p>
            <a:pPr>
              <a:buClr>
                <a:srgbClr val="E98E24"/>
              </a:buClr>
              <a:buSzPts val="2800"/>
            </a:pPr>
            <a:r>
              <a:rPr lang="en-US" sz="5079" dirty="0">
                <a:solidFill>
                  <a:srgbClr val="E98E24"/>
                </a:solidFill>
              </a:rPr>
              <a:t>OBRIGATÓRIO: </a:t>
            </a:r>
            <a:endParaRPr sz="2540" dirty="0"/>
          </a:p>
        </p:txBody>
      </p:sp>
      <p:pic>
        <p:nvPicPr>
          <p:cNvPr id="69" name="Google Shape;69;p3" descr="Warning Signs of an Eating Disorder - Mental Health Hotline">
            <a:extLst>
              <a:ext uri="{FF2B5EF4-FFF2-40B4-BE49-F238E27FC236}">
                <a16:creationId xmlns:a16="http://schemas.microsoft.com/office/drawing/2014/main" id="{4586B394-5897-3105-4FA8-4AEA928F7687}"/>
              </a:ext>
            </a:extLst>
          </p:cNvPr>
          <p:cNvPicPr preferRelativeResize="0"/>
          <p:nvPr/>
        </p:nvPicPr>
        <p:blipFill rotWithShape="1">
          <a:blip r:embed="rId5">
            <a:alphaModFix/>
          </a:blip>
          <a:srcRect/>
          <a:stretch/>
        </p:blipFill>
        <p:spPr>
          <a:xfrm>
            <a:off x="3634861" y="13388696"/>
            <a:ext cx="5071529" cy="2654629"/>
          </a:xfrm>
          <a:prstGeom prst="rect">
            <a:avLst/>
          </a:prstGeom>
          <a:noFill/>
          <a:ln>
            <a:noFill/>
          </a:ln>
        </p:spPr>
      </p:pic>
      <p:pic>
        <p:nvPicPr>
          <p:cNvPr id="71" name="Google Shape;71;p3" descr="Eating disorders | Find help and support | Kids Helpline">
            <a:extLst>
              <a:ext uri="{FF2B5EF4-FFF2-40B4-BE49-F238E27FC236}">
                <a16:creationId xmlns:a16="http://schemas.microsoft.com/office/drawing/2014/main" id="{8EBC53AA-DD4D-AC4B-0778-1BDAD2A53A0D}"/>
              </a:ext>
            </a:extLst>
          </p:cNvPr>
          <p:cNvPicPr preferRelativeResize="0"/>
          <p:nvPr/>
        </p:nvPicPr>
        <p:blipFill rotWithShape="1">
          <a:blip r:embed="rId6">
            <a:alphaModFix/>
          </a:blip>
          <a:srcRect/>
          <a:stretch/>
        </p:blipFill>
        <p:spPr>
          <a:xfrm>
            <a:off x="12811084" y="-5094308"/>
            <a:ext cx="4843936" cy="3397985"/>
          </a:xfrm>
          <a:prstGeom prst="rect">
            <a:avLst/>
          </a:prstGeom>
          <a:noFill/>
          <a:ln>
            <a:noFill/>
          </a:ln>
        </p:spPr>
      </p:pic>
    </p:spTree>
    <p:extLst>
      <p:ext uri="{BB962C8B-B14F-4D97-AF65-F5344CB8AC3E}">
        <p14:creationId xmlns:p14="http://schemas.microsoft.com/office/powerpoint/2010/main" val="18453865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grpSp>
        <p:nvGrpSpPr>
          <p:cNvPr id="357" name="Google Shape;357;p20"/>
          <p:cNvGrpSpPr/>
          <p:nvPr/>
        </p:nvGrpSpPr>
        <p:grpSpPr>
          <a:xfrm>
            <a:off x="-1143" y="9134206"/>
            <a:ext cx="18312195" cy="1166241"/>
            <a:chOff x="-1524" y="-1524"/>
            <a:chExt cx="24416259" cy="1554988"/>
          </a:xfrm>
        </p:grpSpPr>
        <p:sp>
          <p:nvSpPr>
            <p:cNvPr id="358" name="Google Shape;358;p20"/>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359" name="Google Shape;359;p20"/>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60" name="Google Shape;360;p20"/>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361" name="Google Shape;361;p20"/>
          <p:cNvGrpSpPr/>
          <p:nvPr/>
        </p:nvGrpSpPr>
        <p:grpSpPr>
          <a:xfrm rot="-420599">
            <a:off x="3682422" y="9493213"/>
            <a:ext cx="15092934" cy="1652778"/>
            <a:chOff x="-1524" y="-1524"/>
            <a:chExt cx="20123911" cy="2203704"/>
          </a:xfrm>
        </p:grpSpPr>
        <p:sp>
          <p:nvSpPr>
            <p:cNvPr id="362" name="Google Shape;362;p20"/>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363" name="Google Shape;363;p20"/>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64" name="Google Shape;364;p20"/>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pic>
        <p:nvPicPr>
          <p:cNvPr id="4" name="Immagine 3" descr="Immagine che contiene testo, muscolo, sport, uomo">
            <a:extLst>
              <a:ext uri="{FF2B5EF4-FFF2-40B4-BE49-F238E27FC236}">
                <a16:creationId xmlns:a16="http://schemas.microsoft.com/office/drawing/2014/main" id="{B0709534-11C3-8B7D-31E2-1F781EFE87B5}"/>
              </a:ext>
            </a:extLst>
          </p:cNvPr>
          <p:cNvPicPr>
            <a:picLocks noChangeAspect="1"/>
          </p:cNvPicPr>
          <p:nvPr/>
        </p:nvPicPr>
        <p:blipFill>
          <a:blip r:embed="rId5"/>
          <a:stretch>
            <a:fillRect/>
          </a:stretch>
        </p:blipFill>
        <p:spPr>
          <a:xfrm>
            <a:off x="5802284" y="130926"/>
            <a:ext cx="5769032" cy="8653548"/>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grpSp>
        <p:nvGrpSpPr>
          <p:cNvPr id="370" name="Google Shape;370;p21"/>
          <p:cNvGrpSpPr/>
          <p:nvPr/>
        </p:nvGrpSpPr>
        <p:grpSpPr>
          <a:xfrm>
            <a:off x="-1143" y="9134206"/>
            <a:ext cx="18312195" cy="1166241"/>
            <a:chOff x="-1524" y="-1524"/>
            <a:chExt cx="24416259" cy="1554988"/>
          </a:xfrm>
        </p:grpSpPr>
        <p:sp>
          <p:nvSpPr>
            <p:cNvPr id="371" name="Google Shape;371;p21"/>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372" name="Google Shape;372;p21"/>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73" name="Google Shape;373;p21"/>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374" name="Google Shape;374;p21"/>
          <p:cNvGrpSpPr/>
          <p:nvPr/>
        </p:nvGrpSpPr>
        <p:grpSpPr>
          <a:xfrm rot="-420599">
            <a:off x="3682422" y="9493213"/>
            <a:ext cx="15092934" cy="1652778"/>
            <a:chOff x="-1524" y="-1524"/>
            <a:chExt cx="20123911" cy="2203704"/>
          </a:xfrm>
        </p:grpSpPr>
        <p:sp>
          <p:nvSpPr>
            <p:cNvPr id="375" name="Google Shape;375;p21"/>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376" name="Google Shape;376;p21"/>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77" name="Google Shape;377;p21"/>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379" name="Google Shape;379;p21"/>
          <p:cNvSpPr txBox="1"/>
          <p:nvPr/>
        </p:nvSpPr>
        <p:spPr>
          <a:xfrm>
            <a:off x="827548" y="1443990"/>
            <a:ext cx="16431752" cy="7109639"/>
          </a:xfrm>
          <a:prstGeom prst="rect">
            <a:avLst/>
          </a:prstGeom>
          <a:noFill/>
          <a:ln>
            <a:noFill/>
          </a:ln>
        </p:spPr>
        <p:txBody>
          <a:bodyPr spcFirstLastPara="1" wrap="square" lIns="0" tIns="0" rIns="0" bIns="0" anchor="t" anchorCtr="0">
            <a:spAutoFit/>
          </a:bodyPr>
          <a:lstStyle/>
          <a:p>
            <a:pPr marL="457200" marR="0" lvl="0" indent="-457200" algn="just" rtl="0">
              <a:lnSpc>
                <a:spcPct val="150000"/>
              </a:lnSpc>
              <a:spcBef>
                <a:spcPts val="0"/>
              </a:spcBef>
              <a:spcAft>
                <a:spcPts val="0"/>
              </a:spcAft>
              <a:buFont typeface="Wingdings" panose="05000000000000000000" pitchFamily="2" charset="2"/>
              <a:buChar char="§"/>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Bigorexia ou </a:t>
            </a:r>
            <a:r>
              <a:rPr lang="en-US" sz="2800" b="0" i="0" u="none" strike="noStrike" cap="none" dirty="0" err="1">
                <a:solidFill>
                  <a:srgbClr val="000000"/>
                </a:solidFill>
                <a:latin typeface="Arial" panose="020B0604020202020204" pitchFamily="34" charset="0"/>
                <a:ea typeface="Calibri"/>
                <a:cs typeface="Arial" panose="020B0604020202020204" pitchFamily="34" charset="0"/>
                <a:sym typeface="Calibri"/>
              </a:rPr>
              <a:t>vigorexia </a:t>
            </a: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ou dismorfia muscular (DM) ou anorexia inversa </a:t>
            </a:r>
          </a:p>
          <a:p>
            <a:pPr marL="457200" marR="0" lvl="0" indent="-457200" algn="just" rtl="0">
              <a:lnSpc>
                <a:spcPct val="150000"/>
              </a:lnSpc>
              <a:spcBef>
                <a:spcPts val="0"/>
              </a:spcBef>
              <a:spcAft>
                <a:spcPts val="0"/>
              </a:spcAft>
              <a:buFont typeface="Wingdings" panose="05000000000000000000" pitchFamily="2" charset="2"/>
              <a:buChar char="§"/>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Critérios de diagnóstico de acordo com o DSM-V TR:</a:t>
            </a:r>
            <a:endParaRPr sz="1600" dirty="0">
              <a:latin typeface="Arial" panose="020B0604020202020204" pitchFamily="34" charset="0"/>
              <a:cs typeface="Arial" panose="020B0604020202020204" pitchFamily="34" charset="0"/>
            </a:endParaRPr>
          </a:p>
          <a:p>
            <a:pPr marL="716281" marR="0" lvl="1" indent="-457200" algn="just" rtl="0">
              <a:lnSpc>
                <a:spcPct val="150000"/>
              </a:lnSpc>
              <a:spcBef>
                <a:spcPts val="0"/>
              </a:spcBef>
              <a:spcAft>
                <a:spcPts val="0"/>
              </a:spcAft>
              <a:buClr>
                <a:srgbClr val="000000"/>
              </a:buClr>
              <a:buSzPts val="2400"/>
              <a:buFont typeface="Wingdings" panose="05000000000000000000" pitchFamily="2" charset="2"/>
              <a:buChar char="ü"/>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Imagem corporal distorcida: crença persistente de não ser suficientemente musculado ou forte. Os indivíduos consideram-se pequenos e fracos, mesmo que pareçam normais ou muito musculados. </a:t>
            </a:r>
            <a:endParaRPr sz="1600" dirty="0">
              <a:latin typeface="Arial" panose="020B0604020202020204" pitchFamily="34" charset="0"/>
              <a:cs typeface="Arial" panose="020B0604020202020204" pitchFamily="34" charset="0"/>
            </a:endParaRPr>
          </a:p>
          <a:p>
            <a:pPr marL="716281" marR="0" lvl="1" indent="-457200" algn="just" rtl="0">
              <a:lnSpc>
                <a:spcPct val="150000"/>
              </a:lnSpc>
              <a:spcBef>
                <a:spcPts val="0"/>
              </a:spcBef>
              <a:spcAft>
                <a:spcPts val="0"/>
              </a:spcAft>
              <a:buClr>
                <a:srgbClr val="000000"/>
              </a:buClr>
              <a:buSzPts val="2400"/>
              <a:buFont typeface="Wingdings" panose="05000000000000000000" pitchFamily="2" charset="2"/>
              <a:buChar char="ü"/>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Foco obsessivo na aparência.</a:t>
            </a:r>
            <a:endParaRPr sz="1600" dirty="0">
              <a:latin typeface="Arial" panose="020B0604020202020204" pitchFamily="34" charset="0"/>
              <a:cs typeface="Arial" panose="020B0604020202020204" pitchFamily="34" charset="0"/>
            </a:endParaRPr>
          </a:p>
          <a:p>
            <a:pPr marL="716281" marR="0" lvl="1" indent="-457200" algn="just" rtl="0">
              <a:lnSpc>
                <a:spcPct val="150000"/>
              </a:lnSpc>
              <a:spcBef>
                <a:spcPts val="0"/>
              </a:spcBef>
              <a:spcAft>
                <a:spcPts val="0"/>
              </a:spcAft>
              <a:buClr>
                <a:srgbClr val="000000"/>
              </a:buClr>
              <a:buSzPts val="2400"/>
              <a:buFont typeface="Wingdings" panose="05000000000000000000" pitchFamily="2" charset="2"/>
              <a:buChar char="ü"/>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Comportamentos compulsivos: exercício e levantamento de pesos excessivos (passar horas num ginásio), seguir uma dieta rígida rica em proteínas (esbanjar quantidades excessivas de dinheiro), utilização de suplementos (por vezes incluindo esteróides anabolizantes androgénicos). </a:t>
            </a:r>
            <a:endParaRPr sz="1600" dirty="0">
              <a:latin typeface="Arial" panose="020B0604020202020204" pitchFamily="34" charset="0"/>
              <a:cs typeface="Arial" panose="020B0604020202020204" pitchFamily="34" charset="0"/>
            </a:endParaRPr>
          </a:p>
          <a:p>
            <a:pPr marL="457200" marR="0" lvl="0" indent="-457200" algn="just" rtl="0">
              <a:lnSpc>
                <a:spcPct val="150000"/>
              </a:lnSpc>
              <a:spcBef>
                <a:spcPts val="0"/>
              </a:spcBef>
              <a:spcAft>
                <a:spcPts val="0"/>
              </a:spcAft>
              <a:buFont typeface="Wingdings" panose="05000000000000000000" pitchFamily="2" charset="2"/>
              <a:buChar char="§"/>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A bigorexia pode ser motivada por ideais sociais de um físico masculino </a:t>
            </a:r>
            <a:r>
              <a:rPr lang="en-US" sz="2800" b="0" i="0" u="none" strike="noStrike" cap="none" dirty="0" err="1">
                <a:solidFill>
                  <a:srgbClr val="000000"/>
                </a:solidFill>
                <a:latin typeface="Arial" panose="020B0604020202020204" pitchFamily="34" charset="0"/>
                <a:ea typeface="Calibri"/>
                <a:cs typeface="Arial" panose="020B0604020202020204" pitchFamily="34" charset="0"/>
                <a:sym typeface="Calibri"/>
              </a:rPr>
              <a:t>hipermesomórfico</a:t>
            </a: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 </a:t>
            </a:r>
            <a:endParaRPr sz="1600" dirty="0">
              <a:latin typeface="Arial" panose="020B0604020202020204" pitchFamily="34" charset="0"/>
              <a:cs typeface="Arial" panose="020B0604020202020204" pitchFamily="34" charset="0"/>
            </a:endParaRPr>
          </a:p>
          <a:p>
            <a:pPr marL="457200" marR="0" lvl="0" indent="-457200" algn="just" rtl="0">
              <a:lnSpc>
                <a:spcPct val="150000"/>
              </a:lnSpc>
              <a:spcBef>
                <a:spcPts val="0"/>
              </a:spcBef>
              <a:spcAft>
                <a:spcPts val="0"/>
              </a:spcAft>
              <a:buFont typeface="Wingdings" panose="05000000000000000000" pitchFamily="2" charset="2"/>
              <a:buChar char="§"/>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A busca da musculatura pode servir como estratégia de sobrevivência para a ansiedade relacionada com o corpo. </a:t>
            </a:r>
          </a:p>
          <a:p>
            <a:pPr marL="457200" marR="0" lvl="0" indent="-457200" algn="just" rtl="0">
              <a:lnSpc>
                <a:spcPct val="150000"/>
              </a:lnSpc>
              <a:spcBef>
                <a:spcPts val="0"/>
              </a:spcBef>
              <a:spcAft>
                <a:spcPts val="0"/>
              </a:spcAft>
              <a:buFont typeface="Wingdings" panose="05000000000000000000" pitchFamily="2" charset="2"/>
              <a:buChar char="§"/>
            </a:pPr>
            <a:r>
              <a:rPr lang="en-US" sz="2800" dirty="0">
                <a:latin typeface="Arial" panose="020B0604020202020204" pitchFamily="34" charset="0"/>
                <a:cs typeface="Arial" panose="020B0604020202020204" pitchFamily="34" charset="0"/>
                <a:sym typeface="Calibri"/>
              </a:rPr>
              <a:t>Os culturistas estão em maior risco</a:t>
            </a:r>
            <a:endParaRPr sz="1600" dirty="0">
              <a:latin typeface="Arial" panose="020B0604020202020204" pitchFamily="34" charset="0"/>
              <a:cs typeface="Arial" panose="020B0604020202020204" pitchFamily="34" charset="0"/>
            </a:endParaRPr>
          </a:p>
        </p:txBody>
      </p:sp>
      <p:sp>
        <p:nvSpPr>
          <p:cNvPr id="2" name="Google Shape;352;p19">
            <a:extLst>
              <a:ext uri="{FF2B5EF4-FFF2-40B4-BE49-F238E27FC236}">
                <a16:creationId xmlns:a16="http://schemas.microsoft.com/office/drawing/2014/main" id="{BA45F694-AC8F-1545-D973-C50742FACF45}"/>
              </a:ext>
            </a:extLst>
          </p:cNvPr>
          <p:cNvSpPr txBox="1"/>
          <p:nvPr/>
        </p:nvSpPr>
        <p:spPr>
          <a:xfrm>
            <a:off x="5256139" y="58296"/>
            <a:ext cx="7257122" cy="1171731"/>
          </a:xfrm>
          <a:prstGeom prst="rect">
            <a:avLst/>
          </a:prstGeom>
          <a:noFill/>
          <a:ln>
            <a:noFill/>
          </a:ln>
        </p:spPr>
        <p:txBody>
          <a:bodyPr spcFirstLastPara="1" wrap="square" lIns="0" tIns="0" rIns="0" bIns="0" anchor="t" anchorCtr="0">
            <a:spAutoFit/>
          </a:bodyPr>
          <a:lstStyle/>
          <a:p>
            <a:pPr algn="ctr">
              <a:lnSpc>
                <a:spcPct val="140593"/>
              </a:lnSpc>
            </a:pPr>
            <a:r>
              <a:rPr lang="en-US" sz="5400" dirty="0">
                <a:solidFill>
                  <a:srgbClr val="E98E24"/>
                </a:solidFill>
                <a:sym typeface="Calibri"/>
              </a:rPr>
              <a:t>Bigorexia</a:t>
            </a:r>
            <a:endParaRPr sz="5400" dirty="0">
              <a:solidFill>
                <a:srgbClr val="E98E24"/>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grpSp>
        <p:nvGrpSpPr>
          <p:cNvPr id="385" name="Google Shape;385;p22"/>
          <p:cNvGrpSpPr/>
          <p:nvPr/>
        </p:nvGrpSpPr>
        <p:grpSpPr>
          <a:xfrm>
            <a:off x="-1143" y="9134206"/>
            <a:ext cx="18312195" cy="1166241"/>
            <a:chOff x="-1524" y="-1524"/>
            <a:chExt cx="24416259" cy="1554988"/>
          </a:xfrm>
        </p:grpSpPr>
        <p:sp>
          <p:nvSpPr>
            <p:cNvPr id="386" name="Google Shape;386;p22"/>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387" name="Google Shape;387;p22"/>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88" name="Google Shape;388;p22"/>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389" name="Google Shape;389;p22"/>
          <p:cNvGrpSpPr/>
          <p:nvPr/>
        </p:nvGrpSpPr>
        <p:grpSpPr>
          <a:xfrm rot="-420599">
            <a:off x="3682422" y="9493213"/>
            <a:ext cx="15092934" cy="1652778"/>
            <a:chOff x="-1524" y="-1524"/>
            <a:chExt cx="20123911" cy="2203704"/>
          </a:xfrm>
        </p:grpSpPr>
        <p:sp>
          <p:nvSpPr>
            <p:cNvPr id="390" name="Google Shape;390;p22"/>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391" name="Google Shape;391;p22"/>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92" name="Google Shape;392;p22"/>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393" name="Google Shape;393;p22"/>
          <p:cNvSpPr txBox="1"/>
          <p:nvPr/>
        </p:nvSpPr>
        <p:spPr>
          <a:xfrm>
            <a:off x="610413" y="1428005"/>
            <a:ext cx="17527958" cy="6908045"/>
          </a:xfrm>
          <a:prstGeom prst="rect">
            <a:avLst/>
          </a:prstGeom>
          <a:noFill/>
          <a:ln>
            <a:noFill/>
          </a:ln>
        </p:spPr>
        <p:txBody>
          <a:bodyPr spcFirstLastPara="1" wrap="square" lIns="0" tIns="0" rIns="0" bIns="0" anchor="t" anchorCtr="0">
            <a:spAutoFit/>
          </a:bodyPr>
          <a:lstStyle/>
          <a:p>
            <a:pPr marL="0" marR="0" lvl="0" indent="0" algn="just" rtl="0">
              <a:lnSpc>
                <a:spcPct val="187458"/>
              </a:lnSpc>
              <a:spcBef>
                <a:spcPts val="0"/>
              </a:spcBef>
              <a:spcAft>
                <a:spcPts val="0"/>
              </a:spcAft>
              <a:buNone/>
            </a:pPr>
            <a:r>
              <a:rPr lang="en-US" sz="2400" b="0" i="0" u="none" strike="noStrike" cap="none" dirty="0">
                <a:solidFill>
                  <a:srgbClr val="000000"/>
                </a:solidFill>
                <a:latin typeface="Calibri"/>
                <a:ea typeface="Calibri"/>
                <a:cs typeface="Calibri"/>
                <a:sym typeface="Calibri"/>
              </a:rPr>
              <a:t>🔸 </a:t>
            </a: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Imagem corporal distorcida: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crença persistente e irracional de que o seu corpo é demasiado pequeno, fraco ou subdesenvolvido, mesmo quando é objetivamente musculado.</a:t>
            </a:r>
            <a:endParaRPr dirty="0">
              <a:latin typeface="Arial" panose="020B0604020202020204" pitchFamily="34" charset="0"/>
              <a:cs typeface="Arial" panose="020B0604020202020204" pitchFamily="34" charset="0"/>
            </a:endParaRPr>
          </a:p>
          <a:p>
            <a:pPr marL="0" marR="0" lvl="0" indent="0" algn="just" rtl="0">
              <a:lnSpc>
                <a:spcPct val="187458"/>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Esta distorção da imagem corporal é semelhante, em termos de mecanismo, à observada na anorexia nervosa, mas centrada na musculatura e não na magreza.</a:t>
            </a:r>
            <a:endParaRPr dirty="0">
              <a:latin typeface="Arial" panose="020B0604020202020204" pitchFamily="34" charset="0"/>
              <a:cs typeface="Arial" panose="020B0604020202020204" pitchFamily="34" charset="0"/>
            </a:endParaRPr>
          </a:p>
          <a:p>
            <a:pPr marL="0" marR="0" lvl="0" indent="0" algn="just" rtl="0">
              <a:lnSpc>
                <a:spcPct val="187458"/>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Podem verificar frequentemente a sua aparência nos espelhos ou evitar situações em que o seu corpo possa estar exposto (por exemplo, piscinas).</a:t>
            </a:r>
            <a:endParaRPr dirty="0">
              <a:latin typeface="Arial" panose="020B0604020202020204" pitchFamily="34" charset="0"/>
              <a:cs typeface="Arial" panose="020B0604020202020204" pitchFamily="34" charset="0"/>
            </a:endParaRPr>
          </a:p>
          <a:p>
            <a:pPr marL="0" marR="0" lvl="0" indent="0" algn="just" rtl="0">
              <a:lnSpc>
                <a:spcPct val="187458"/>
              </a:lnSpc>
              <a:spcBef>
                <a:spcPts val="0"/>
              </a:spcBef>
              <a:spcAft>
                <a:spcPts val="0"/>
              </a:spcAft>
              <a:buNone/>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Foco obsessivo na aparência: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pensamentos dominados por preocupações com o seu físico, particularmente o tamanho e a definição muscular.</a:t>
            </a:r>
            <a:endParaRPr dirty="0">
              <a:latin typeface="Arial" panose="020B0604020202020204" pitchFamily="34" charset="0"/>
              <a:cs typeface="Arial" panose="020B0604020202020204" pitchFamily="34" charset="0"/>
            </a:endParaRPr>
          </a:p>
          <a:p>
            <a:pPr marL="0" marR="0" lvl="0" indent="0" algn="just" rtl="0">
              <a:lnSpc>
                <a:spcPct val="187458"/>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Isto leva a um controlo frequente do corpo, a comparações com os outros e a angústia se a aparência desejada não for mantida.</a:t>
            </a:r>
            <a:endParaRPr dirty="0">
              <a:latin typeface="Arial" panose="020B0604020202020204" pitchFamily="34" charset="0"/>
              <a:cs typeface="Arial" panose="020B0604020202020204" pitchFamily="34" charset="0"/>
            </a:endParaRPr>
          </a:p>
          <a:p>
            <a:pPr marL="0" marR="0" lvl="0" indent="0" algn="ctr" rtl="0">
              <a:lnSpc>
                <a:spcPct val="150016"/>
              </a:lnSpc>
              <a:spcBef>
                <a:spcPts val="0"/>
              </a:spcBef>
              <a:spcAft>
                <a:spcPts val="0"/>
              </a:spcAft>
              <a:buNone/>
            </a:pPr>
            <a:endParaRPr sz="2999" b="0" i="0" u="none" strike="noStrike" cap="none" dirty="0">
              <a:solidFill>
                <a:srgbClr val="000000"/>
              </a:solidFill>
              <a:latin typeface="Arimo"/>
              <a:ea typeface="Arimo"/>
              <a:cs typeface="Arimo"/>
              <a:sym typeface="Arimo"/>
            </a:endParaRPr>
          </a:p>
        </p:txBody>
      </p:sp>
      <p:sp>
        <p:nvSpPr>
          <p:cNvPr id="2" name="Google Shape;287;p15">
            <a:extLst>
              <a:ext uri="{FF2B5EF4-FFF2-40B4-BE49-F238E27FC236}">
                <a16:creationId xmlns:a16="http://schemas.microsoft.com/office/drawing/2014/main" id="{496DD682-286D-287B-FC46-A858644D63C2}"/>
              </a:ext>
            </a:extLst>
          </p:cNvPr>
          <p:cNvSpPr txBox="1"/>
          <p:nvPr/>
        </p:nvSpPr>
        <p:spPr>
          <a:xfrm>
            <a:off x="3315195" y="335145"/>
            <a:ext cx="11657610" cy="1171731"/>
          </a:xfrm>
          <a:prstGeom prst="rect">
            <a:avLst/>
          </a:prstGeom>
          <a:noFill/>
          <a:ln>
            <a:noFill/>
          </a:ln>
        </p:spPr>
        <p:txBody>
          <a:bodyPr spcFirstLastPara="1" wrap="square" lIns="0" tIns="0" rIns="0" bIns="0" anchor="t" anchorCtr="0">
            <a:spAutoFit/>
          </a:bodyPr>
          <a:lstStyle/>
          <a:p>
            <a:pPr marL="0" marR="0" lvl="0" indent="0" algn="ctr" rtl="0">
              <a:lnSpc>
                <a:spcPct val="140593"/>
              </a:lnSpc>
              <a:spcBef>
                <a:spcPts val="0"/>
              </a:spcBef>
              <a:spcAft>
                <a:spcPts val="0"/>
              </a:spcAft>
              <a:buNone/>
            </a:pPr>
            <a:r>
              <a:rPr lang="en-US" sz="5400" dirty="0">
                <a:solidFill>
                  <a:srgbClr val="E98E24"/>
                </a:solidFill>
                <a:sym typeface="Calibri"/>
              </a:rPr>
              <a:t>Caraterísticas da bigorexia 1/2</a:t>
            </a:r>
            <a:endParaRPr sz="5400" dirty="0">
              <a:solidFill>
                <a:srgbClr val="E98E24"/>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97"/>
        <p:cNvGrpSpPr/>
        <p:nvPr/>
      </p:nvGrpSpPr>
      <p:grpSpPr>
        <a:xfrm>
          <a:off x="0" y="0"/>
          <a:ext cx="0" cy="0"/>
          <a:chOff x="0" y="0"/>
          <a:chExt cx="0" cy="0"/>
        </a:xfrm>
      </p:grpSpPr>
      <p:grpSp>
        <p:nvGrpSpPr>
          <p:cNvPr id="398" name="Google Shape;398;p23"/>
          <p:cNvGrpSpPr/>
          <p:nvPr/>
        </p:nvGrpSpPr>
        <p:grpSpPr>
          <a:xfrm>
            <a:off x="-1143" y="9134206"/>
            <a:ext cx="18312195" cy="1166241"/>
            <a:chOff x="-1524" y="-1524"/>
            <a:chExt cx="24416259" cy="1554988"/>
          </a:xfrm>
        </p:grpSpPr>
        <p:sp>
          <p:nvSpPr>
            <p:cNvPr id="399" name="Google Shape;399;p23"/>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00" name="Google Shape;400;p23"/>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01" name="Google Shape;401;p23"/>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02" name="Google Shape;402;p23"/>
          <p:cNvGrpSpPr/>
          <p:nvPr/>
        </p:nvGrpSpPr>
        <p:grpSpPr>
          <a:xfrm rot="-420599">
            <a:off x="3682422" y="9493213"/>
            <a:ext cx="15092934" cy="1652778"/>
            <a:chOff x="-1524" y="-1524"/>
            <a:chExt cx="20123911" cy="2203704"/>
          </a:xfrm>
        </p:grpSpPr>
        <p:sp>
          <p:nvSpPr>
            <p:cNvPr id="403" name="Google Shape;403;p23"/>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04" name="Google Shape;404;p23"/>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05" name="Google Shape;405;p23"/>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406" name="Google Shape;406;p23"/>
          <p:cNvSpPr txBox="1"/>
          <p:nvPr/>
        </p:nvSpPr>
        <p:spPr>
          <a:xfrm>
            <a:off x="803865" y="1492877"/>
            <a:ext cx="15103937" cy="5525102"/>
          </a:xfrm>
          <a:prstGeom prst="rect">
            <a:avLst/>
          </a:prstGeom>
          <a:noFill/>
          <a:ln>
            <a:noFill/>
          </a:ln>
        </p:spPr>
        <p:txBody>
          <a:bodyPr spcFirstLastPara="1" wrap="square" lIns="0" tIns="0" rIns="0" bIns="0" anchor="t" anchorCtr="0">
            <a:spAutoFit/>
          </a:bodyPr>
          <a:lstStyle/>
          <a:p>
            <a:pPr marL="0" marR="0" lvl="0" indent="0" algn="just" rtl="0">
              <a:lnSpc>
                <a:spcPct val="187458"/>
              </a:lnSpc>
              <a:spcBef>
                <a:spcPts val="0"/>
              </a:spcBef>
              <a:spcAft>
                <a:spcPts val="0"/>
              </a:spcAft>
              <a:buNone/>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Exercício excessivo e levantamento de pesos: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os indivíduos seguem habitualmente rotinas de treino rígidas e intensas, passando muitas vezes várias horas por dia no ginásio.</a:t>
            </a:r>
            <a:endParaRPr dirty="0">
              <a:latin typeface="Arial" panose="020B0604020202020204" pitchFamily="34" charset="0"/>
              <a:cs typeface="Arial" panose="020B0604020202020204" pitchFamily="34" charset="0"/>
            </a:endParaRPr>
          </a:p>
          <a:p>
            <a:pPr marL="0" marR="0" lvl="0" indent="0" algn="just" rtl="0">
              <a:lnSpc>
                <a:spcPct val="187458"/>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Podem continuar a exercitar-se apesar da dor, das lesões ou da exaustão, dando prioridade ao ganho muscular em detrimento da saúde. Este comportamento compulsivo pode resultar em síndroma de sobretreino, fadiga e lesões musculares e articulares a longo prazo.</a:t>
            </a:r>
            <a:endParaRPr dirty="0">
              <a:latin typeface="Arial" panose="020B0604020202020204" pitchFamily="34" charset="0"/>
              <a:cs typeface="Arial" panose="020B0604020202020204" pitchFamily="34" charset="0"/>
            </a:endParaRPr>
          </a:p>
          <a:p>
            <a:pPr marL="0" marR="0" lvl="0" indent="0" algn="just" rtl="0">
              <a:lnSpc>
                <a:spcPct val="187458"/>
              </a:lnSpc>
              <a:spcBef>
                <a:spcPts val="0"/>
              </a:spcBef>
              <a:spcAft>
                <a:spcPts val="0"/>
              </a:spcAft>
              <a:buNone/>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Dietas ricas em proteínas e utilização de suplementos: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existe frequentemente uma obsessão com o controlo da dieta, especialmente com o aumento da ingestão de proteínas para apoiar o crescimento muscular.</a:t>
            </a:r>
            <a:endParaRPr dirty="0">
              <a:latin typeface="Arial" panose="020B0604020202020204" pitchFamily="34" charset="0"/>
              <a:cs typeface="Arial" panose="020B0604020202020204" pitchFamily="34" charset="0"/>
            </a:endParaRPr>
          </a:p>
          <a:p>
            <a:pPr marL="0" marR="0" lvl="0" indent="0" algn="just" rtl="0">
              <a:lnSpc>
                <a:spcPct val="187458"/>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Isto pode incluir a </a:t>
            </a:r>
            <a:r>
              <a:rPr lang="en-US" sz="2400" b="0" i="1" u="none" strike="noStrike" cap="none" dirty="0">
                <a:solidFill>
                  <a:srgbClr val="000000"/>
                </a:solidFill>
                <a:latin typeface="Arial" panose="020B0604020202020204" pitchFamily="34" charset="0"/>
                <a:ea typeface="Calibri"/>
                <a:cs typeface="Arial" panose="020B0604020202020204" pitchFamily="34" charset="0"/>
                <a:sym typeface="Calibri"/>
              </a:rPr>
              <a:t>utilização excessiva de batidos de proteínas, creatina, suplementos anabolizantes ou mesmo substâncias ilegais como os esteróides</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a:t>
            </a:r>
            <a:endParaRPr dirty="0">
              <a:latin typeface="Arial" panose="020B0604020202020204" pitchFamily="34" charset="0"/>
              <a:cs typeface="Arial" panose="020B0604020202020204" pitchFamily="34" charset="0"/>
            </a:endParaRPr>
          </a:p>
        </p:txBody>
      </p:sp>
      <p:sp>
        <p:nvSpPr>
          <p:cNvPr id="407" name="Google Shape;407;p23"/>
          <p:cNvSpPr txBox="1"/>
          <p:nvPr/>
        </p:nvSpPr>
        <p:spPr>
          <a:xfrm>
            <a:off x="803865" y="7019253"/>
            <a:ext cx="15408737" cy="1292662"/>
          </a:xfrm>
          <a:prstGeom prst="rect">
            <a:avLst/>
          </a:prstGeom>
          <a:noFill/>
          <a:ln>
            <a:noFill/>
          </a:ln>
        </p:spPr>
        <p:txBody>
          <a:bodyPr spcFirstLastPara="1" wrap="square" lIns="0" tIns="0" rIns="0" bIns="0" anchor="t" anchorCtr="0">
            <a:spAutoFit/>
          </a:bodyPr>
          <a:lstStyle/>
          <a:p>
            <a:pPr marL="0" marR="0" lvl="0" indent="0" algn="l" rtl="0">
              <a:lnSpc>
                <a:spcPct val="175000"/>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Os indivíduos com DM evitam frequentemente actividades sociais, académicas ou profissionais importantes devido à necessidade compulsiva de manter o exercício excessivo e a dieta rígida.</a:t>
            </a:r>
            <a:endParaRPr dirty="0">
              <a:latin typeface="Arial" panose="020B0604020202020204" pitchFamily="34" charset="0"/>
              <a:cs typeface="Arial" panose="020B0604020202020204" pitchFamily="34" charset="0"/>
            </a:endParaRPr>
          </a:p>
        </p:txBody>
      </p:sp>
      <p:sp>
        <p:nvSpPr>
          <p:cNvPr id="2" name="Google Shape;287;p15">
            <a:extLst>
              <a:ext uri="{FF2B5EF4-FFF2-40B4-BE49-F238E27FC236}">
                <a16:creationId xmlns:a16="http://schemas.microsoft.com/office/drawing/2014/main" id="{48D5B1C9-D65A-370C-C180-CE3D3DAD614B}"/>
              </a:ext>
            </a:extLst>
          </p:cNvPr>
          <p:cNvSpPr txBox="1"/>
          <p:nvPr/>
        </p:nvSpPr>
        <p:spPr>
          <a:xfrm>
            <a:off x="3315195" y="335145"/>
            <a:ext cx="11657610" cy="1171731"/>
          </a:xfrm>
          <a:prstGeom prst="rect">
            <a:avLst/>
          </a:prstGeom>
          <a:noFill/>
          <a:ln>
            <a:noFill/>
          </a:ln>
        </p:spPr>
        <p:txBody>
          <a:bodyPr spcFirstLastPara="1" wrap="square" lIns="0" tIns="0" rIns="0" bIns="0" anchor="t" anchorCtr="0">
            <a:spAutoFit/>
          </a:bodyPr>
          <a:lstStyle/>
          <a:p>
            <a:pPr marL="0" marR="0" lvl="0" indent="0" algn="ctr" rtl="0">
              <a:lnSpc>
                <a:spcPct val="140593"/>
              </a:lnSpc>
              <a:spcBef>
                <a:spcPts val="0"/>
              </a:spcBef>
              <a:spcAft>
                <a:spcPts val="0"/>
              </a:spcAft>
              <a:buNone/>
            </a:pPr>
            <a:r>
              <a:rPr lang="en-US" sz="5400" dirty="0">
                <a:solidFill>
                  <a:srgbClr val="E98E24"/>
                </a:solidFill>
                <a:sym typeface="Calibri"/>
              </a:rPr>
              <a:t>Caraterísticas da bigorexia 2/2</a:t>
            </a:r>
            <a:endParaRPr sz="5400" dirty="0">
              <a:solidFill>
                <a:srgbClr val="E98E24"/>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26"/>
        <p:cNvGrpSpPr/>
        <p:nvPr/>
      </p:nvGrpSpPr>
      <p:grpSpPr>
        <a:xfrm>
          <a:off x="0" y="0"/>
          <a:ext cx="0" cy="0"/>
          <a:chOff x="0" y="0"/>
          <a:chExt cx="0" cy="0"/>
        </a:xfrm>
      </p:grpSpPr>
      <p:grpSp>
        <p:nvGrpSpPr>
          <p:cNvPr id="427" name="Google Shape;427;p25"/>
          <p:cNvGrpSpPr/>
          <p:nvPr/>
        </p:nvGrpSpPr>
        <p:grpSpPr>
          <a:xfrm>
            <a:off x="-1143" y="9134206"/>
            <a:ext cx="18312195" cy="1166241"/>
            <a:chOff x="-1524" y="-1524"/>
            <a:chExt cx="24416259" cy="1554988"/>
          </a:xfrm>
        </p:grpSpPr>
        <p:sp>
          <p:nvSpPr>
            <p:cNvPr id="428" name="Google Shape;428;p25"/>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29" name="Google Shape;429;p25"/>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30" name="Google Shape;430;p25"/>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31" name="Google Shape;431;p25"/>
          <p:cNvGrpSpPr/>
          <p:nvPr/>
        </p:nvGrpSpPr>
        <p:grpSpPr>
          <a:xfrm rot="-420599">
            <a:off x="3682422" y="9493213"/>
            <a:ext cx="15092934" cy="1652778"/>
            <a:chOff x="-1524" y="-1524"/>
            <a:chExt cx="20123911" cy="2203704"/>
          </a:xfrm>
        </p:grpSpPr>
        <p:sp>
          <p:nvSpPr>
            <p:cNvPr id="432" name="Google Shape;432;p25"/>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33" name="Google Shape;433;p25"/>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34" name="Google Shape;434;p25"/>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435" name="Google Shape;435;p25"/>
          <p:cNvSpPr txBox="1"/>
          <p:nvPr/>
        </p:nvSpPr>
        <p:spPr>
          <a:xfrm>
            <a:off x="232756" y="321164"/>
            <a:ext cx="17844396" cy="7497565"/>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5400" dirty="0">
                <a:solidFill>
                  <a:srgbClr val="E98E24"/>
                </a:solidFill>
                <a:sym typeface="Calibri"/>
              </a:rPr>
              <a:t>O que leva os indivíduos a praticarem musculação na bigorexia?</a:t>
            </a:r>
            <a:endParaRPr sz="5400" dirty="0">
              <a:solidFill>
                <a:srgbClr val="E98E24"/>
              </a:solidFill>
            </a:endParaRPr>
          </a:p>
          <a:p>
            <a:pPr marL="0" marR="0" lvl="0" indent="0" algn="just" rtl="0">
              <a:lnSpc>
                <a:spcPct val="157500"/>
              </a:lnSpc>
              <a:spcBef>
                <a:spcPts val="0"/>
              </a:spcBef>
              <a:spcAft>
                <a:spcPts val="0"/>
              </a:spcAft>
              <a:buNone/>
            </a:pPr>
            <a:endParaRPr sz="2400" b="1" i="1" u="none" strike="noStrike" cap="none" dirty="0">
              <a:solidFill>
                <a:srgbClr val="000000"/>
              </a:solidFill>
              <a:latin typeface="Calibri"/>
              <a:ea typeface="Calibri"/>
              <a:cs typeface="Calibri"/>
              <a:sym typeface="Calibri"/>
            </a:endParaRPr>
          </a:p>
          <a:p>
            <a:pPr marL="582933" marR="0" lvl="1" indent="-291467" algn="just" rtl="0">
              <a:lnSpc>
                <a:spcPct val="15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Insatisfação corporal precoce: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sentir-se magro ou fraco durante a infância</a:t>
            </a:r>
            <a:endParaRPr dirty="0">
              <a:latin typeface="Arial" panose="020B0604020202020204" pitchFamily="34" charset="0"/>
              <a:cs typeface="Arial" panose="020B0604020202020204" pitchFamily="34" charset="0"/>
            </a:endParaRPr>
          </a:p>
          <a:p>
            <a:pPr marL="582933" marR="0" lvl="1" indent="-291467" algn="just" rtl="0">
              <a:lnSpc>
                <a:spcPct val="15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Comparação social: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inveja de colegas atléticos ou populares</a:t>
            </a:r>
            <a:endParaRPr dirty="0">
              <a:latin typeface="Arial" panose="020B0604020202020204" pitchFamily="34" charset="0"/>
              <a:cs typeface="Arial" panose="020B0604020202020204" pitchFamily="34" charset="0"/>
            </a:endParaRPr>
          </a:p>
          <a:p>
            <a:pPr marL="582933" marR="0" lvl="1" indent="-291467" algn="just" rtl="0">
              <a:lnSpc>
                <a:spcPct val="15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Reforço positivo: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resultados rápidos e visíveis aumentam a autoestima</a:t>
            </a:r>
            <a:endParaRPr dirty="0">
              <a:latin typeface="Arial" panose="020B0604020202020204" pitchFamily="34" charset="0"/>
              <a:cs typeface="Arial" panose="020B0604020202020204" pitchFamily="34" charset="0"/>
            </a:endParaRPr>
          </a:p>
          <a:p>
            <a:pPr marL="582933" marR="0" lvl="1" indent="-291467" algn="just" rtl="0">
              <a:lnSpc>
                <a:spcPct val="15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Validação pelos pares: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ganhar a admiração e o respeito dos seus pares masculinos</a:t>
            </a:r>
            <a:endParaRPr dirty="0">
              <a:latin typeface="Arial" panose="020B0604020202020204" pitchFamily="34" charset="0"/>
              <a:cs typeface="Arial" panose="020B0604020202020204" pitchFamily="34" charset="0"/>
            </a:endParaRPr>
          </a:p>
          <a:p>
            <a:pPr marL="582933" marR="0" lvl="1" indent="-291467" algn="just" rtl="0">
              <a:lnSpc>
                <a:spcPct val="15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Desejo de atratividade: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ser visto como mais atraente pelas raparigas</a:t>
            </a:r>
            <a:endParaRPr dirty="0">
              <a:latin typeface="Arial" panose="020B0604020202020204" pitchFamily="34" charset="0"/>
              <a:cs typeface="Arial" panose="020B0604020202020204" pitchFamily="34" charset="0"/>
            </a:endParaRPr>
          </a:p>
          <a:p>
            <a:pPr marL="582933" marR="0" lvl="1" indent="-291467" algn="just" rtl="0">
              <a:lnSpc>
                <a:spcPct val="15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Sentido de controlo: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utilizar o levantamento de pesos para remodelar o corpo e ganhar confiança</a:t>
            </a:r>
            <a:endParaRPr dirty="0">
              <a:latin typeface="Arial" panose="020B0604020202020204" pitchFamily="34" charset="0"/>
              <a:cs typeface="Arial" panose="020B0604020202020204" pitchFamily="34" charset="0"/>
            </a:endParaRPr>
          </a:p>
          <a:p>
            <a:pPr marL="0" marR="0" lvl="0" indent="0" algn="just" rtl="0">
              <a:lnSpc>
                <a:spcPct val="157500"/>
              </a:lnSpc>
              <a:spcBef>
                <a:spcPts val="0"/>
              </a:spcBef>
              <a:spcAft>
                <a:spcPts val="0"/>
              </a:spcAft>
              <a:buNone/>
            </a:pPr>
            <a:endParaRPr sz="2400" b="0" i="0" u="none" strike="noStrike" cap="none" dirty="0">
              <a:solidFill>
                <a:srgbClr val="000000"/>
              </a:solidFill>
              <a:latin typeface="Calibri"/>
              <a:ea typeface="Calibri"/>
              <a:cs typeface="Calibri"/>
              <a:sym typeface="Calibri"/>
            </a:endParaRPr>
          </a:p>
          <a:p>
            <a:pPr marL="0" marR="0" lvl="0" indent="0" algn="just" rtl="0">
              <a:lnSpc>
                <a:spcPct val="157500"/>
              </a:lnSpc>
              <a:spcBef>
                <a:spcPts val="0"/>
              </a:spcBef>
              <a:spcAft>
                <a:spcPts val="0"/>
              </a:spcAft>
              <a:buNone/>
            </a:pPr>
            <a:r>
              <a:rPr lang="en-US" sz="2400" b="1" i="0" u="none" strike="noStrike" cap="none" dirty="0">
                <a:solidFill>
                  <a:srgbClr val="000000"/>
                </a:solidFill>
                <a:latin typeface="Calibri"/>
                <a:ea typeface="Calibri"/>
                <a:cs typeface="Calibri"/>
                <a:sym typeface="Calibri"/>
              </a:rPr>
              <a:t>🗣 </a:t>
            </a:r>
            <a:r>
              <a:rPr lang="en-US" sz="2400" b="0" i="1" u="none" strike="noStrike" cap="none" dirty="0">
                <a:solidFill>
                  <a:srgbClr val="000000"/>
                </a:solidFill>
                <a:latin typeface="Calibri"/>
                <a:ea typeface="Calibri"/>
                <a:cs typeface="Calibri"/>
                <a:sym typeface="Calibri"/>
              </a:rPr>
              <a:t>"Eu era magricela em miúdo e invejava os rapazes atléticos. Levantar pesos fazia-me sentir forte - e, por uma vez, orgulhoso do meu corpo."</a:t>
            </a:r>
            <a:endParaRPr dirty="0"/>
          </a:p>
          <a:p>
            <a:pPr marL="0" marR="0" lvl="0" indent="0" algn="just" rtl="0">
              <a:lnSpc>
                <a:spcPct val="157500"/>
              </a:lnSpc>
              <a:spcBef>
                <a:spcPts val="0"/>
              </a:spcBef>
              <a:spcAft>
                <a:spcPts val="0"/>
              </a:spcAft>
              <a:buNone/>
            </a:pPr>
            <a:r>
              <a:rPr lang="en-US" sz="2400" b="0" i="1" u="none" strike="noStrike" cap="none" dirty="0">
                <a:solidFill>
                  <a:srgbClr val="000000"/>
                </a:solidFill>
                <a:latin typeface="Calibri"/>
                <a:ea typeface="Calibri"/>
                <a:cs typeface="Calibri"/>
                <a:sym typeface="Calibri"/>
              </a:rPr>
              <a:t>"Posso impressionar </a:t>
            </a:r>
            <a:r>
              <a:rPr lang="en-US" sz="2400" b="0" i="1" u="none" strike="noStrike" cap="none" dirty="0" err="1">
                <a:solidFill>
                  <a:srgbClr val="000000"/>
                </a:solidFill>
                <a:latin typeface="Calibri"/>
                <a:ea typeface="Calibri"/>
                <a:cs typeface="Calibri"/>
                <a:sym typeface="Calibri"/>
              </a:rPr>
              <a:t>facilmente </a:t>
            </a:r>
            <a:r>
              <a:rPr lang="en-US" sz="2400" b="0" i="1" u="none" strike="noStrike" cap="none" dirty="0">
                <a:solidFill>
                  <a:srgbClr val="000000"/>
                </a:solidFill>
                <a:latin typeface="Calibri"/>
                <a:ea typeface="Calibri"/>
                <a:cs typeface="Calibri"/>
                <a:sym typeface="Calibri"/>
              </a:rPr>
              <a:t>as raparigas enquanto flexiono os meus bíceps no ginásio... faz-me sentir bem comigo próprio."</a:t>
            </a:r>
            <a:endParaRPr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grpSp>
        <p:nvGrpSpPr>
          <p:cNvPr id="440" name="Google Shape;440;p26"/>
          <p:cNvGrpSpPr/>
          <p:nvPr/>
        </p:nvGrpSpPr>
        <p:grpSpPr>
          <a:xfrm>
            <a:off x="-1143" y="9134206"/>
            <a:ext cx="18312195" cy="1166241"/>
            <a:chOff x="-1524" y="-1524"/>
            <a:chExt cx="24416259" cy="1554988"/>
          </a:xfrm>
        </p:grpSpPr>
        <p:sp>
          <p:nvSpPr>
            <p:cNvPr id="441" name="Google Shape;441;p26"/>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42" name="Google Shape;442;p26"/>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43" name="Google Shape;443;p26"/>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44" name="Google Shape;444;p26"/>
          <p:cNvGrpSpPr/>
          <p:nvPr/>
        </p:nvGrpSpPr>
        <p:grpSpPr>
          <a:xfrm rot="-420599">
            <a:off x="3682422" y="9493213"/>
            <a:ext cx="15092934" cy="1652778"/>
            <a:chOff x="-1524" y="-1524"/>
            <a:chExt cx="20123911" cy="2203704"/>
          </a:xfrm>
        </p:grpSpPr>
        <p:sp>
          <p:nvSpPr>
            <p:cNvPr id="445" name="Google Shape;445;p26"/>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46" name="Google Shape;446;p26"/>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47" name="Google Shape;447;p26"/>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448" name="Google Shape;448;p26"/>
          <p:cNvSpPr txBox="1"/>
          <p:nvPr/>
        </p:nvSpPr>
        <p:spPr>
          <a:xfrm>
            <a:off x="746760" y="249822"/>
            <a:ext cx="17175480" cy="6183744"/>
          </a:xfrm>
          <a:prstGeom prst="rect">
            <a:avLst/>
          </a:prstGeom>
          <a:noFill/>
          <a:ln>
            <a:noFill/>
          </a:ln>
        </p:spPr>
        <p:txBody>
          <a:bodyPr spcFirstLastPara="1" wrap="square" lIns="0" tIns="0" rIns="0" bIns="0" anchor="t" anchorCtr="0">
            <a:spAutoFit/>
          </a:bodyPr>
          <a:lstStyle/>
          <a:p>
            <a:pPr marL="0" marR="0" lvl="0" indent="0" algn="just" rtl="0">
              <a:lnSpc>
                <a:spcPct val="181208"/>
              </a:lnSpc>
              <a:spcBef>
                <a:spcPts val="0"/>
              </a:spcBef>
              <a:spcAft>
                <a:spcPts val="0"/>
              </a:spcAft>
              <a:buNone/>
            </a:pPr>
            <a:r>
              <a:rPr lang="en-US" sz="5400" dirty="0">
                <a:solidFill>
                  <a:srgbClr val="E98E24"/>
                </a:solidFill>
                <a:sym typeface="Calibri"/>
              </a:rPr>
              <a:t>Atitudes actuais em relação ao levantamento de pesos na bigorexia</a:t>
            </a:r>
            <a:endParaRPr sz="5400" dirty="0">
              <a:solidFill>
                <a:srgbClr val="E98E24"/>
              </a:solidFill>
            </a:endParaRPr>
          </a:p>
          <a:p>
            <a:pPr marL="0" marR="0" lvl="0" indent="0" algn="just" rtl="0">
              <a:lnSpc>
                <a:spcPct val="181208"/>
              </a:lnSpc>
              <a:spcBef>
                <a:spcPts val="0"/>
              </a:spcBef>
              <a:spcAft>
                <a:spcPts val="0"/>
              </a:spcAft>
              <a:buNone/>
            </a:pPr>
            <a:endParaRPr sz="2400" b="1" i="0" u="none" strike="noStrike" cap="none" dirty="0">
              <a:solidFill>
                <a:srgbClr val="000000"/>
              </a:solidFill>
              <a:latin typeface="Calibri"/>
              <a:ea typeface="Calibri"/>
              <a:cs typeface="Calibri"/>
              <a:sym typeface="Calibri"/>
            </a:endParaRPr>
          </a:p>
          <a:p>
            <a:pPr marL="626107" marR="0" lvl="1" indent="-313054" algn="just" rtl="0">
              <a:lnSpc>
                <a:spcPct val="18120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Foco estético: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escolhas de treino baseadas na forma do corpo (por exemplo, treinar mais as pernas se os quadris parecerem mais pequenos).</a:t>
            </a:r>
            <a:endParaRPr dirty="0">
              <a:latin typeface="Arial" panose="020B0604020202020204" pitchFamily="34" charset="0"/>
              <a:cs typeface="Arial" panose="020B0604020202020204" pitchFamily="34" charset="0"/>
            </a:endParaRPr>
          </a:p>
          <a:p>
            <a:pPr marL="626107" marR="0" lvl="1" indent="-313054" algn="just" rtl="0">
              <a:lnSpc>
                <a:spcPct val="18120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Influenciado pela cultura do culturismo: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técnicas aprendidas em revistas e colegas, sempre à procura de "chocar" os músculos.</a:t>
            </a:r>
            <a:endParaRPr dirty="0">
              <a:latin typeface="Arial" panose="020B0604020202020204" pitchFamily="34" charset="0"/>
              <a:cs typeface="Arial" panose="020B0604020202020204" pitchFamily="34" charset="0"/>
            </a:endParaRPr>
          </a:p>
          <a:p>
            <a:pPr marL="626107" marR="0" lvl="1" indent="-313054" algn="just" rtl="0">
              <a:lnSpc>
                <a:spcPct val="18120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Mentalidade rígida: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sentir-se um fracasso se o treino não for suficientemente intenso ou se a sessão for interrompida.</a:t>
            </a:r>
            <a:endParaRPr dirty="0">
              <a:latin typeface="Arial" panose="020B0604020202020204" pitchFamily="34" charset="0"/>
              <a:cs typeface="Arial" panose="020B0604020202020204" pitchFamily="34" charset="0"/>
            </a:endParaRPr>
          </a:p>
          <a:p>
            <a:pPr marL="626107" marR="0" lvl="1" indent="-313054" algn="just" rtl="0">
              <a:lnSpc>
                <a:spcPct val="18120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Impacto emocional</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irritabilidade e frustração quando não se consegue completar uma rotina planeada.</a:t>
            </a:r>
            <a:endParaRPr dirty="0">
              <a:latin typeface="Arial" panose="020B0604020202020204" pitchFamily="34" charset="0"/>
              <a:cs typeface="Arial" panose="020B0604020202020204" pitchFamily="34" charset="0"/>
            </a:endParaRPr>
          </a:p>
          <a:p>
            <a:pPr marL="0" marR="0" lvl="0" indent="0" algn="just" rtl="0">
              <a:lnSpc>
                <a:spcPct val="181208"/>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81208"/>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a:t>
            </a:r>
            <a:r>
              <a:rPr lang="en-US" sz="2400" b="0" i="1" u="none" strike="noStrike" cap="none" dirty="0">
                <a:solidFill>
                  <a:srgbClr val="000000"/>
                </a:solidFill>
                <a:latin typeface="Arial" panose="020B0604020202020204" pitchFamily="34" charset="0"/>
                <a:ea typeface="Calibri"/>
                <a:cs typeface="Arial" panose="020B0604020202020204" pitchFamily="34" charset="0"/>
                <a:sym typeface="Calibri"/>
              </a:rPr>
              <a:t>"Se não me esforcei até ao limite, sinto que perdi o meu tempo."</a:t>
            </a:r>
            <a:endParaRPr dirty="0">
              <a:latin typeface="Arial" panose="020B0604020202020204" pitchFamily="34" charset="0"/>
              <a:cs typeface="Arial" panose="020B060402020202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grpSp>
        <p:nvGrpSpPr>
          <p:cNvPr id="453" name="Google Shape;453;p27"/>
          <p:cNvGrpSpPr/>
          <p:nvPr/>
        </p:nvGrpSpPr>
        <p:grpSpPr>
          <a:xfrm>
            <a:off x="-1143" y="9134206"/>
            <a:ext cx="18312195" cy="1166241"/>
            <a:chOff x="-1524" y="-1524"/>
            <a:chExt cx="24416259" cy="1554988"/>
          </a:xfrm>
        </p:grpSpPr>
        <p:sp>
          <p:nvSpPr>
            <p:cNvPr id="454" name="Google Shape;454;p27"/>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55" name="Google Shape;455;p27"/>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56" name="Google Shape;456;p27"/>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57" name="Google Shape;457;p27"/>
          <p:cNvGrpSpPr/>
          <p:nvPr/>
        </p:nvGrpSpPr>
        <p:grpSpPr>
          <a:xfrm rot="-420599">
            <a:off x="3682422" y="9493213"/>
            <a:ext cx="15092934" cy="1652778"/>
            <a:chOff x="-1524" y="-1524"/>
            <a:chExt cx="20123911" cy="2203704"/>
          </a:xfrm>
        </p:grpSpPr>
        <p:sp>
          <p:nvSpPr>
            <p:cNvPr id="458" name="Google Shape;458;p27"/>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59" name="Google Shape;459;p27"/>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60" name="Google Shape;460;p27"/>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461" name="Google Shape;461;p27"/>
          <p:cNvSpPr txBox="1"/>
          <p:nvPr/>
        </p:nvSpPr>
        <p:spPr>
          <a:xfrm>
            <a:off x="382385" y="130468"/>
            <a:ext cx="17295202" cy="7894469"/>
          </a:xfrm>
          <a:prstGeom prst="rect">
            <a:avLst/>
          </a:prstGeom>
          <a:noFill/>
          <a:ln>
            <a:noFill/>
          </a:ln>
        </p:spPr>
        <p:txBody>
          <a:bodyPr spcFirstLastPara="1" wrap="square" lIns="0" tIns="0" rIns="0" bIns="0" anchor="t" anchorCtr="0">
            <a:spAutoFit/>
          </a:bodyPr>
          <a:lstStyle/>
          <a:p>
            <a:pPr marL="0" marR="0" lvl="0" indent="0" algn="just" rtl="0">
              <a:lnSpc>
                <a:spcPct val="150000"/>
              </a:lnSpc>
              <a:spcBef>
                <a:spcPts val="0"/>
              </a:spcBef>
              <a:spcAft>
                <a:spcPts val="0"/>
              </a:spcAft>
              <a:buNone/>
            </a:pPr>
            <a:r>
              <a:rPr lang="en-US" sz="5400" dirty="0">
                <a:solidFill>
                  <a:srgbClr val="E98E24"/>
                </a:solidFill>
                <a:sym typeface="Calibri"/>
              </a:rPr>
              <a:t>Atitudes actuais em relação à dieta na bigorexia</a:t>
            </a:r>
            <a:endParaRPr sz="5400" dirty="0">
              <a:solidFill>
                <a:srgbClr val="E98E24"/>
              </a:solidFill>
            </a:endParaRPr>
          </a:p>
          <a:p>
            <a:pPr marL="0" marR="0" lvl="0" indent="0" algn="just" rtl="0">
              <a:lnSpc>
                <a:spcPct val="150000"/>
              </a:lnSpc>
              <a:spcBef>
                <a:spcPts val="0"/>
              </a:spcBef>
              <a:spcAft>
                <a:spcPts val="0"/>
              </a:spcAft>
              <a:buNone/>
            </a:pPr>
            <a:endParaRPr sz="2400" b="1" i="0" u="none" strike="noStrike" cap="none" dirty="0">
              <a:solidFill>
                <a:srgbClr val="000000"/>
              </a:solidFill>
              <a:latin typeface="Calibri"/>
              <a:ea typeface="Calibri"/>
              <a:cs typeface="Calibri"/>
              <a:sym typeface="Calibri"/>
            </a:endParaRPr>
          </a:p>
          <a:p>
            <a:pPr marL="518160" marR="0" lvl="1" indent="-259079" algn="just" rtl="0">
              <a:lnSpc>
                <a:spcPct val="1500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Ingestão extrema de proteínas: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com o objetivo de obter até 3 g de proteínas por kg de peso corporal, comendo de poucas em poucas horas - mesmo quando não tem fome. </a:t>
            </a:r>
            <a:endParaRPr dirty="0">
              <a:latin typeface="Arial" panose="020B0604020202020204" pitchFamily="34" charset="0"/>
              <a:cs typeface="Arial" panose="020B0604020202020204" pitchFamily="34" charset="0"/>
            </a:endParaRPr>
          </a:p>
          <a:p>
            <a:pPr marL="518160" marR="0" lvl="1" indent="-259079" algn="just" rtl="0">
              <a:lnSpc>
                <a:spcPct val="1500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Ciclos de aumento de volume vs. ciclos de redução:</a:t>
            </a:r>
            <a:endParaRPr dirty="0">
              <a:latin typeface="Arial" panose="020B0604020202020204" pitchFamily="34" charset="0"/>
              <a:cs typeface="Arial" panose="020B0604020202020204" pitchFamily="34" charset="0"/>
            </a:endParaRPr>
          </a:p>
          <a:p>
            <a:pPr marL="1036320" marR="0" lvl="2" indent="-345439" algn="just" rtl="0">
              <a:lnSpc>
                <a:spcPct val="1500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Bulking: elevado teor de proteínas e hidratos de carbono para estimular o crescimento muscular.</a:t>
            </a:r>
            <a:endParaRPr dirty="0">
              <a:latin typeface="Arial" panose="020B0604020202020204" pitchFamily="34" charset="0"/>
              <a:cs typeface="Arial" panose="020B0604020202020204" pitchFamily="34" charset="0"/>
            </a:endParaRPr>
          </a:p>
          <a:p>
            <a:pPr marL="1036320" marR="0" lvl="2" indent="-345439" algn="just" rtl="0">
              <a:lnSpc>
                <a:spcPct val="1500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Cutting: restrição quase total de hidratos de carbono para aumentar a definição muscular.</a:t>
            </a:r>
            <a:endParaRPr dirty="0">
              <a:latin typeface="Arial" panose="020B0604020202020204" pitchFamily="34" charset="0"/>
              <a:cs typeface="Arial" panose="020B0604020202020204" pitchFamily="34" charset="0"/>
            </a:endParaRPr>
          </a:p>
          <a:p>
            <a:pPr marL="518160" marR="0" lvl="1" indent="-259079" algn="just" rtl="0">
              <a:lnSpc>
                <a:spcPct val="1500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Carb-cycling: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inspirado nas revistas de fitness e nos culturistas profissionais, envolve o controlo de cada grama de hidratos de carbono</a:t>
            </a:r>
            <a:endParaRPr dirty="0">
              <a:latin typeface="Arial" panose="020B0604020202020204" pitchFamily="34" charset="0"/>
              <a:cs typeface="Arial" panose="020B0604020202020204" pitchFamily="34" charset="0"/>
            </a:endParaRPr>
          </a:p>
          <a:p>
            <a:pPr marL="518160" marR="0" lvl="1" indent="-259079" algn="just" rtl="0">
              <a:lnSpc>
                <a:spcPct val="1500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Preparar todas as refeições com antecedência: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para controlar a qualidade dos nutrientes e evitar alimentos "sujos".</a:t>
            </a:r>
            <a:endParaRPr dirty="0">
              <a:latin typeface="Arial" panose="020B0604020202020204" pitchFamily="34" charset="0"/>
              <a:cs typeface="Arial" panose="020B0604020202020204" pitchFamily="34" charset="0"/>
            </a:endParaRPr>
          </a:p>
          <a:p>
            <a:pPr marL="518160" marR="0" lvl="1" indent="-259079" algn="just" rtl="0">
              <a:lnSpc>
                <a:spcPct val="1500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Impacto social e emocional: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a dieta exige um esforço intenso e interfere com a vida quotidiana normal, mas é vista como necessária para atingir o físico ideal.</a:t>
            </a:r>
            <a:endParaRPr dirty="0">
              <a:latin typeface="Arial" panose="020B0604020202020204" pitchFamily="34" charset="0"/>
              <a:cs typeface="Arial" panose="020B0604020202020204" pitchFamily="34" charset="0"/>
            </a:endParaRPr>
          </a:p>
          <a:p>
            <a:pPr marL="0" marR="0" lvl="0" indent="0" algn="just" rtl="0">
              <a:lnSpc>
                <a:spcPct val="150000"/>
              </a:lnSpc>
              <a:spcBef>
                <a:spcPts val="0"/>
              </a:spcBef>
              <a:spcAft>
                <a:spcPts val="0"/>
              </a:spcAft>
              <a:buNone/>
            </a:pPr>
            <a:endParaRPr sz="2400" b="0" i="0" u="none" strike="noStrike" cap="none" dirty="0">
              <a:solidFill>
                <a:srgbClr val="000000"/>
              </a:solidFill>
              <a:latin typeface="Calibri"/>
              <a:ea typeface="Calibri"/>
              <a:cs typeface="Calibri"/>
              <a:sym typeface="Calibri"/>
            </a:endParaRPr>
          </a:p>
          <a:p>
            <a:pPr marL="0" marR="0" lvl="0" indent="0" algn="just" rtl="0">
              <a:lnSpc>
                <a:spcPct val="150000"/>
              </a:lnSpc>
              <a:spcBef>
                <a:spcPts val="0"/>
              </a:spcBef>
              <a:spcAft>
                <a:spcPts val="0"/>
              </a:spcAft>
              <a:buNone/>
            </a:pPr>
            <a:r>
              <a:rPr lang="en-US" sz="2400" b="0" i="0" u="none" strike="noStrike" cap="none" dirty="0">
                <a:solidFill>
                  <a:srgbClr val="000000"/>
                </a:solidFill>
                <a:latin typeface="Calibri"/>
                <a:ea typeface="Calibri"/>
                <a:cs typeface="Calibri"/>
                <a:sym typeface="Calibri"/>
              </a:rPr>
              <a:t>🗣 </a:t>
            </a:r>
            <a:r>
              <a:rPr lang="en-US" sz="2400" b="0" i="1" u="none" strike="noStrike" cap="none" dirty="0">
                <a:solidFill>
                  <a:srgbClr val="000000"/>
                </a:solidFill>
                <a:latin typeface="Calibri"/>
                <a:ea typeface="Calibri"/>
                <a:cs typeface="Calibri"/>
                <a:sym typeface="Calibri"/>
              </a:rPr>
              <a:t>"É difícil manter este tipo de dieta e viver uma vida normal, mas eu persevero - porque é isso que é preciso para construir o corpo que eu quero."</a:t>
            </a:r>
            <a:endParaRP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grpSp>
        <p:nvGrpSpPr>
          <p:cNvPr id="466" name="Google Shape;466;p28"/>
          <p:cNvGrpSpPr/>
          <p:nvPr/>
        </p:nvGrpSpPr>
        <p:grpSpPr>
          <a:xfrm>
            <a:off x="-1143" y="9134206"/>
            <a:ext cx="18312195" cy="1166241"/>
            <a:chOff x="-1524" y="-1524"/>
            <a:chExt cx="24416259" cy="1554988"/>
          </a:xfrm>
        </p:grpSpPr>
        <p:sp>
          <p:nvSpPr>
            <p:cNvPr id="467" name="Google Shape;467;p28"/>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68" name="Google Shape;468;p28"/>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69" name="Google Shape;469;p28"/>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70" name="Google Shape;470;p28"/>
          <p:cNvGrpSpPr/>
          <p:nvPr/>
        </p:nvGrpSpPr>
        <p:grpSpPr>
          <a:xfrm rot="-420599">
            <a:off x="3682422" y="9493213"/>
            <a:ext cx="15092934" cy="1652778"/>
            <a:chOff x="-1524" y="-1524"/>
            <a:chExt cx="20123911" cy="2203704"/>
          </a:xfrm>
        </p:grpSpPr>
        <p:sp>
          <p:nvSpPr>
            <p:cNvPr id="471" name="Google Shape;471;p28"/>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72" name="Google Shape;472;p28"/>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73" name="Google Shape;473;p28"/>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474" name="Google Shape;474;p28"/>
          <p:cNvSpPr txBox="1"/>
          <p:nvPr/>
        </p:nvSpPr>
        <p:spPr>
          <a:xfrm>
            <a:off x="515389" y="-480677"/>
            <a:ext cx="17772611" cy="9200211"/>
          </a:xfrm>
          <a:prstGeom prst="rect">
            <a:avLst/>
          </a:prstGeom>
          <a:noFill/>
          <a:ln>
            <a:noFill/>
          </a:ln>
        </p:spPr>
        <p:txBody>
          <a:bodyPr spcFirstLastPara="1" wrap="square" lIns="0" tIns="0" rIns="0" bIns="0" anchor="t" anchorCtr="0">
            <a:spAutoFit/>
          </a:bodyPr>
          <a:lstStyle/>
          <a:p>
            <a:pPr marL="0" marR="0" lvl="0" indent="0" algn="ctr" rtl="0">
              <a:lnSpc>
                <a:spcPct val="187500"/>
              </a:lnSpc>
              <a:spcBef>
                <a:spcPts val="0"/>
              </a:spcBef>
              <a:spcAft>
                <a:spcPts val="0"/>
              </a:spcAft>
              <a:buNone/>
            </a:pPr>
            <a:r>
              <a:rPr lang="en-US" sz="5400" dirty="0">
                <a:solidFill>
                  <a:srgbClr val="E98E24"/>
                </a:solidFill>
                <a:sym typeface="Calibri"/>
              </a:rPr>
              <a:t>Atitudes em relação ao uso de esteróides na bigorexia</a:t>
            </a:r>
            <a:endParaRPr sz="5400" dirty="0">
              <a:solidFill>
                <a:srgbClr val="E98E24"/>
              </a:solidFill>
            </a:endParaRPr>
          </a:p>
          <a:p>
            <a:pPr marL="0" marR="0" lvl="0" indent="0" algn="just" rtl="0">
              <a:lnSpc>
                <a:spcPct val="187500"/>
              </a:lnSpc>
              <a:spcBef>
                <a:spcPts val="0"/>
              </a:spcBef>
              <a:spcAft>
                <a:spcPts val="0"/>
              </a:spcAft>
              <a:buNone/>
            </a:pPr>
            <a:endParaRPr sz="2400" b="1" i="0" u="none" strike="noStrike" cap="none" dirty="0">
              <a:solidFill>
                <a:srgbClr val="000000"/>
              </a:solidFill>
              <a:latin typeface="Calibri"/>
              <a:ea typeface="Calibri"/>
              <a:cs typeface="Calibri"/>
              <a:sym typeface="Calibri"/>
            </a:endParaRPr>
          </a:p>
          <a:p>
            <a:pPr marL="647702" marR="0" lvl="1" indent="-323851" algn="just" rtl="0">
              <a:lnSpc>
                <a:spcPct val="18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Normalização: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o uso de esteróides é visto como comum e esperado na cultura dos ginásios.</a:t>
            </a:r>
            <a:endParaRPr dirty="0">
              <a:latin typeface="Arial" panose="020B0604020202020204" pitchFamily="34" charset="0"/>
              <a:cs typeface="Arial" panose="020B0604020202020204" pitchFamily="34" charset="0"/>
            </a:endParaRPr>
          </a:p>
          <a:p>
            <a:pPr marL="647702" marR="0" lvl="1" indent="-323851" algn="just" rtl="0">
              <a:lnSpc>
                <a:spcPct val="18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Minimização do risco: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crença de que os esteróides não são piores do que dietas ou estilos de vida pouco saudáveis.</a:t>
            </a:r>
            <a:endParaRPr dirty="0">
              <a:latin typeface="Arial" panose="020B0604020202020204" pitchFamily="34" charset="0"/>
              <a:cs typeface="Arial" panose="020B0604020202020204" pitchFamily="34" charset="0"/>
            </a:endParaRPr>
          </a:p>
          <a:p>
            <a:pPr marL="647702" marR="0" lvl="1" indent="-323851" algn="just" rtl="0">
              <a:lnSpc>
                <a:spcPct val="18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Não é visto como "batota":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o esforço no ginásio e a dieta rigorosa continuam a ser considerados fundamentais. </a:t>
            </a:r>
            <a:endParaRPr dirty="0">
              <a:latin typeface="Arial" panose="020B0604020202020204" pitchFamily="34" charset="0"/>
              <a:cs typeface="Arial" panose="020B0604020202020204" pitchFamily="34" charset="0"/>
            </a:endParaRPr>
          </a:p>
          <a:p>
            <a:pPr marL="647702" marR="0" lvl="1" indent="-323851" algn="just" rtl="0">
              <a:lnSpc>
                <a:spcPct val="18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Desconfiança em relação aos conselhos médicos: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perceção de que os profissionais exageram os riscos ou não têm conhecimentos reais. </a:t>
            </a:r>
            <a:endParaRPr dirty="0">
              <a:latin typeface="Arial" panose="020B0604020202020204" pitchFamily="34" charset="0"/>
              <a:cs typeface="Arial" panose="020B0604020202020204" pitchFamily="34" charset="0"/>
            </a:endParaRPr>
          </a:p>
          <a:p>
            <a:pPr marL="647702" marR="0" lvl="1" indent="-323851" algn="just" rtl="0">
              <a:lnSpc>
                <a:spcPct val="18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Autoeducação: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confiança na pesquisa em linha para justificar e gerir a utilização. </a:t>
            </a:r>
            <a:endParaRPr dirty="0">
              <a:latin typeface="Arial" panose="020B0604020202020204" pitchFamily="34" charset="0"/>
              <a:cs typeface="Arial" panose="020B0604020202020204" pitchFamily="34" charset="0"/>
            </a:endParaRPr>
          </a:p>
          <a:p>
            <a:pPr marL="647702" marR="0" lvl="1" indent="-323851" algn="just" rtl="0">
              <a:lnSpc>
                <a:spcPct val="18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Riscos psicológicos:</a:t>
            </a:r>
            <a:endParaRPr dirty="0">
              <a:latin typeface="Arial" panose="020B0604020202020204" pitchFamily="34" charset="0"/>
              <a:cs typeface="Arial" panose="020B0604020202020204" pitchFamily="34" charset="0"/>
            </a:endParaRPr>
          </a:p>
          <a:p>
            <a:pPr marL="1295403" marR="0" lvl="2" indent="-431800" algn="just" rtl="0">
              <a:lnSpc>
                <a:spcPct val="1875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Depressão e pensamentos suicidas depois de parar um ciclo;</a:t>
            </a:r>
            <a:endParaRPr dirty="0">
              <a:latin typeface="Arial" panose="020B0604020202020204" pitchFamily="34" charset="0"/>
              <a:cs typeface="Arial" panose="020B0604020202020204" pitchFamily="34" charset="0"/>
            </a:endParaRPr>
          </a:p>
          <a:p>
            <a:pPr marL="1295403" marR="0" lvl="2" indent="-431800" algn="just" rtl="0">
              <a:lnSpc>
                <a:spcPct val="1875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Medo de perder massa muscular ou de progredir sem uma utilização contínua.</a:t>
            </a:r>
            <a:endParaRPr dirty="0">
              <a:latin typeface="Arial" panose="020B0604020202020204" pitchFamily="34" charset="0"/>
              <a:cs typeface="Arial" panose="020B0604020202020204" pitchFamily="34" charset="0"/>
            </a:endParaRPr>
          </a:p>
          <a:p>
            <a:pPr marL="0" marR="0" lvl="0" indent="0" algn="just" rtl="0">
              <a:lnSpc>
                <a:spcPct val="187500"/>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87500"/>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a:t>
            </a:r>
            <a:r>
              <a:rPr lang="en-US" sz="2400" b="0" i="1" u="none" strike="noStrike" cap="none" dirty="0">
                <a:solidFill>
                  <a:srgbClr val="000000"/>
                </a:solidFill>
                <a:latin typeface="Arial" panose="020B0604020202020204" pitchFamily="34" charset="0"/>
                <a:ea typeface="Calibri"/>
                <a:cs typeface="Arial" panose="020B0604020202020204" pitchFamily="34" charset="0"/>
                <a:sym typeface="Calibri"/>
              </a:rPr>
              <a:t>"Fiquei muito deprimido depois do meu último ciclo... mas agora não quero parar de fazer sumos porque já vi os resultados."</a:t>
            </a:r>
            <a:endParaRPr dirty="0">
              <a:latin typeface="Arial" panose="020B0604020202020204" pitchFamily="34" charset="0"/>
              <a:cs typeface="Arial" panose="020B0604020202020204"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grpSp>
        <p:nvGrpSpPr>
          <p:cNvPr id="479" name="Google Shape;479;p29"/>
          <p:cNvGrpSpPr/>
          <p:nvPr/>
        </p:nvGrpSpPr>
        <p:grpSpPr>
          <a:xfrm>
            <a:off x="-1143" y="9134206"/>
            <a:ext cx="18312195" cy="1166241"/>
            <a:chOff x="-1524" y="-1524"/>
            <a:chExt cx="24416259" cy="1554988"/>
          </a:xfrm>
        </p:grpSpPr>
        <p:sp>
          <p:nvSpPr>
            <p:cNvPr id="480" name="Google Shape;480;p29"/>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81" name="Google Shape;481;p29"/>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82" name="Google Shape;482;p29"/>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83" name="Google Shape;483;p29"/>
          <p:cNvGrpSpPr/>
          <p:nvPr/>
        </p:nvGrpSpPr>
        <p:grpSpPr>
          <a:xfrm rot="-420599">
            <a:off x="3682422" y="9493213"/>
            <a:ext cx="15092934" cy="1652778"/>
            <a:chOff x="-1524" y="-1524"/>
            <a:chExt cx="20123911" cy="2203704"/>
          </a:xfrm>
        </p:grpSpPr>
        <p:sp>
          <p:nvSpPr>
            <p:cNvPr id="484" name="Google Shape;484;p29"/>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85" name="Google Shape;485;p29"/>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86" name="Google Shape;486;p29"/>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487" name="Google Shape;487;p29"/>
          <p:cNvSpPr txBox="1"/>
          <p:nvPr/>
        </p:nvSpPr>
        <p:spPr>
          <a:xfrm>
            <a:off x="532014" y="394039"/>
            <a:ext cx="17573106" cy="7769691"/>
          </a:xfrm>
          <a:prstGeom prst="rect">
            <a:avLst/>
          </a:prstGeom>
          <a:noFill/>
          <a:ln>
            <a:noFill/>
          </a:ln>
        </p:spPr>
        <p:txBody>
          <a:bodyPr spcFirstLastPara="1" wrap="square" lIns="0" tIns="0" rIns="0" bIns="0" anchor="t" anchorCtr="0">
            <a:spAutoFit/>
          </a:bodyPr>
          <a:lstStyle/>
          <a:p>
            <a:pPr marL="0" marR="0" lvl="0" indent="0" algn="ctr" rtl="0">
              <a:lnSpc>
                <a:spcPct val="187458"/>
              </a:lnSpc>
              <a:spcBef>
                <a:spcPts val="0"/>
              </a:spcBef>
              <a:spcAft>
                <a:spcPts val="0"/>
              </a:spcAft>
              <a:buNone/>
            </a:pPr>
            <a:r>
              <a:rPr lang="en-US" sz="5400" dirty="0">
                <a:solidFill>
                  <a:srgbClr val="E98E24"/>
                </a:solidFill>
                <a:sym typeface="Calibri"/>
              </a:rPr>
              <a:t>Impacto na qualidade de vida na bigorexia</a:t>
            </a:r>
            <a:endParaRPr sz="5400" dirty="0">
              <a:solidFill>
                <a:srgbClr val="E98E24"/>
              </a:solidFill>
            </a:endParaRPr>
          </a:p>
          <a:p>
            <a:pPr marL="0" marR="0" lvl="0" indent="0" algn="just" rtl="0">
              <a:lnSpc>
                <a:spcPct val="187458"/>
              </a:lnSpc>
              <a:spcBef>
                <a:spcPts val="0"/>
              </a:spcBef>
              <a:spcAft>
                <a:spcPts val="0"/>
              </a:spcAft>
              <a:buNone/>
            </a:pPr>
            <a:endParaRPr sz="2400" b="1" i="0" u="none" strike="noStrike" cap="none" dirty="0">
              <a:solidFill>
                <a:srgbClr val="000000"/>
              </a:solidFill>
              <a:latin typeface="Calibri"/>
              <a:ea typeface="Calibri"/>
              <a:cs typeface="Calibri"/>
              <a:sym typeface="Calibri"/>
            </a:endParaRPr>
          </a:p>
          <a:p>
            <a:pPr marL="647697" marR="0" lvl="1" indent="-323847" algn="just" rtl="0">
              <a:lnSpc>
                <a:spcPct val="18745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Isolamento social: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evita comer fora ou participar em reuniões sociais para manter uma dieta rigorosa.</a:t>
            </a:r>
            <a:endParaRPr dirty="0">
              <a:latin typeface="Arial" panose="020B0604020202020204" pitchFamily="34" charset="0"/>
              <a:cs typeface="Arial" panose="020B0604020202020204" pitchFamily="34" charset="0"/>
            </a:endParaRPr>
          </a:p>
          <a:p>
            <a:pPr marL="647697" marR="0" lvl="1" indent="-323847" algn="just" rtl="0">
              <a:lnSpc>
                <a:spcPct val="18745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Esforço financeiro: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grandes somas gastas em suplementos (por exemplo, proteínas em pó, queimadores de gordura), deixando pouco para outras actividades</a:t>
            </a:r>
            <a:endParaRPr dirty="0">
              <a:latin typeface="Arial" panose="020B0604020202020204" pitchFamily="34" charset="0"/>
              <a:cs typeface="Arial" panose="020B0604020202020204" pitchFamily="34" charset="0"/>
            </a:endParaRPr>
          </a:p>
          <a:p>
            <a:pPr marL="647697" marR="0" lvl="1" indent="-323847" algn="just" rtl="0">
              <a:lnSpc>
                <a:spcPct val="18745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Amizades limitadas: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pouco tempo ou energia para manter relações.</a:t>
            </a:r>
            <a:endParaRPr dirty="0">
              <a:latin typeface="Arial" panose="020B0604020202020204" pitchFamily="34" charset="0"/>
              <a:cs typeface="Arial" panose="020B0604020202020204" pitchFamily="34" charset="0"/>
            </a:endParaRPr>
          </a:p>
          <a:p>
            <a:pPr marL="647697" marR="0" lvl="1" indent="-323847" algn="just" rtl="0">
              <a:lnSpc>
                <a:spcPct val="18745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Conflito entre vida profissional e pessoal: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a formação tem prioridade sobre as responsabilidades profissionais → chegadas tardias, partidas antecipadas.</a:t>
            </a:r>
            <a:endParaRPr dirty="0">
              <a:latin typeface="Arial" panose="020B0604020202020204" pitchFamily="34" charset="0"/>
              <a:cs typeface="Arial" panose="020B0604020202020204" pitchFamily="34" charset="0"/>
            </a:endParaRPr>
          </a:p>
          <a:p>
            <a:pPr marL="647697" marR="0" lvl="1" indent="-323847" algn="just" rtl="0">
              <a:lnSpc>
                <a:spcPct val="18745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Preocupação constante: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pensamentos obsessivos sobre alimentação, treino e aparência ao longo do dia.</a:t>
            </a:r>
            <a:endParaRPr dirty="0">
              <a:latin typeface="Arial" panose="020B0604020202020204" pitchFamily="34" charset="0"/>
              <a:cs typeface="Arial" panose="020B0604020202020204" pitchFamily="34" charset="0"/>
            </a:endParaRPr>
          </a:p>
          <a:p>
            <a:pPr marL="647697" marR="0" lvl="1" indent="-323847" algn="just" rtl="0">
              <a:lnSpc>
                <a:spcPct val="18745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A vida gira em torno do ginásio: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visão idealizada do trabalho em fitness para justificar e manter os hábitos actuais.</a:t>
            </a:r>
            <a:endParaRPr dirty="0">
              <a:latin typeface="Arial" panose="020B0604020202020204" pitchFamily="34" charset="0"/>
              <a:cs typeface="Arial" panose="020B0604020202020204" pitchFamily="34" charset="0"/>
            </a:endParaRPr>
          </a:p>
          <a:p>
            <a:pPr marL="0" marR="0" lvl="0" indent="0" algn="just" rtl="0">
              <a:lnSpc>
                <a:spcPct val="187458"/>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87458"/>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a:t>
            </a:r>
            <a:r>
              <a:rPr lang="en-US" sz="2400" b="0" i="1" u="none" strike="noStrike" cap="none" dirty="0">
                <a:solidFill>
                  <a:srgbClr val="000000"/>
                </a:solidFill>
                <a:latin typeface="Arial" panose="020B0604020202020204" pitchFamily="34" charset="0"/>
                <a:ea typeface="Calibri"/>
                <a:cs typeface="Arial" panose="020B0604020202020204" pitchFamily="34" charset="0"/>
                <a:sym typeface="Calibri"/>
              </a:rPr>
              <a:t>"Não tenho muitos amigos... Ou estou a treinar, a pensar em treinar, ou a comer para treinar."</a:t>
            </a:r>
            <a:endParaRPr dirty="0">
              <a:latin typeface="Arial" panose="020B0604020202020204" pitchFamily="34" charset="0"/>
              <a:cs typeface="Arial" panose="020B0604020202020204"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91"/>
        <p:cNvGrpSpPr/>
        <p:nvPr/>
      </p:nvGrpSpPr>
      <p:grpSpPr>
        <a:xfrm>
          <a:off x="0" y="0"/>
          <a:ext cx="0" cy="0"/>
          <a:chOff x="0" y="0"/>
          <a:chExt cx="0" cy="0"/>
        </a:xfrm>
      </p:grpSpPr>
      <p:grpSp>
        <p:nvGrpSpPr>
          <p:cNvPr id="492" name="Google Shape;492;p30"/>
          <p:cNvGrpSpPr/>
          <p:nvPr/>
        </p:nvGrpSpPr>
        <p:grpSpPr>
          <a:xfrm>
            <a:off x="-1143" y="9134206"/>
            <a:ext cx="18312195" cy="1166241"/>
            <a:chOff x="-1524" y="-1524"/>
            <a:chExt cx="24416259" cy="1554988"/>
          </a:xfrm>
        </p:grpSpPr>
        <p:sp>
          <p:nvSpPr>
            <p:cNvPr id="493" name="Google Shape;493;p30"/>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94" name="Google Shape;494;p30"/>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5" name="Google Shape;495;p30"/>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96" name="Google Shape;496;p30"/>
          <p:cNvGrpSpPr/>
          <p:nvPr/>
        </p:nvGrpSpPr>
        <p:grpSpPr>
          <a:xfrm rot="-420599">
            <a:off x="3682422" y="9493213"/>
            <a:ext cx="15092934" cy="1652778"/>
            <a:chOff x="-1524" y="-1524"/>
            <a:chExt cx="20123911" cy="2203704"/>
          </a:xfrm>
        </p:grpSpPr>
        <p:sp>
          <p:nvSpPr>
            <p:cNvPr id="497" name="Google Shape;497;p30"/>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98" name="Google Shape;498;p30"/>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9" name="Google Shape;499;p30"/>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500" name="Google Shape;500;p30"/>
          <p:cNvSpPr txBox="1"/>
          <p:nvPr/>
        </p:nvSpPr>
        <p:spPr>
          <a:xfrm>
            <a:off x="639376" y="561407"/>
            <a:ext cx="17648624" cy="7079054"/>
          </a:xfrm>
          <a:prstGeom prst="rect">
            <a:avLst/>
          </a:prstGeom>
          <a:noFill/>
          <a:ln>
            <a:noFill/>
          </a:ln>
        </p:spPr>
        <p:txBody>
          <a:bodyPr spcFirstLastPara="1" wrap="square" lIns="0" tIns="0" rIns="0" bIns="0" anchor="t" anchorCtr="0">
            <a:spAutoFit/>
          </a:bodyPr>
          <a:lstStyle/>
          <a:p>
            <a:pPr marL="0" marR="0" lvl="0" indent="0" algn="ctr" rtl="0">
              <a:lnSpc>
                <a:spcPct val="187458"/>
              </a:lnSpc>
              <a:spcBef>
                <a:spcPts val="0"/>
              </a:spcBef>
              <a:spcAft>
                <a:spcPts val="0"/>
              </a:spcAft>
              <a:buNone/>
            </a:pPr>
            <a:r>
              <a:rPr lang="en-US" sz="5400" dirty="0">
                <a:solidFill>
                  <a:srgbClr val="E98E24"/>
                </a:solidFill>
                <a:sym typeface="Calibri"/>
              </a:rPr>
              <a:t>Bigorexia: O preço emocional oculto</a:t>
            </a:r>
            <a:endParaRPr sz="5400" dirty="0">
              <a:solidFill>
                <a:srgbClr val="E98E24"/>
              </a:solidFill>
            </a:endParaRPr>
          </a:p>
          <a:p>
            <a:pPr marL="0" marR="0" lvl="0" indent="0" algn="just" rtl="0">
              <a:lnSpc>
                <a:spcPct val="187458"/>
              </a:lnSpc>
              <a:spcBef>
                <a:spcPts val="0"/>
              </a:spcBef>
              <a:spcAft>
                <a:spcPts val="0"/>
              </a:spcAft>
              <a:buNone/>
            </a:pPr>
            <a:endParaRPr sz="2400" b="1" i="0" u="none" strike="noStrike" cap="none" dirty="0">
              <a:solidFill>
                <a:srgbClr val="000000"/>
              </a:solidFill>
              <a:latin typeface="Calibri"/>
              <a:ea typeface="Calibri"/>
              <a:cs typeface="Calibri"/>
              <a:sym typeface="Calibri"/>
            </a:endParaRPr>
          </a:p>
          <a:p>
            <a:pPr marL="647697" marR="0" lvl="1" indent="-323847" algn="just" rtl="0">
              <a:lnSpc>
                <a:spcPct val="18745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Insatisfação corporal persistente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apesar da musculatura visível.</a:t>
            </a:r>
            <a:endParaRPr dirty="0">
              <a:latin typeface="Arial" panose="020B0604020202020204" pitchFamily="34" charset="0"/>
              <a:cs typeface="Arial" panose="020B0604020202020204" pitchFamily="34" charset="0"/>
            </a:endParaRPr>
          </a:p>
          <a:p>
            <a:pPr marL="647697" marR="0" lvl="1" indent="-323847" algn="just" rtl="0">
              <a:lnSpc>
                <a:spcPct val="18745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Auto-perceção distorcida: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sente-se inadequado mesmo quando é objetivamente mais musculado do que os seus pares.</a:t>
            </a:r>
            <a:endParaRPr dirty="0">
              <a:latin typeface="Arial" panose="020B0604020202020204" pitchFamily="34" charset="0"/>
              <a:cs typeface="Arial" panose="020B0604020202020204" pitchFamily="34" charset="0"/>
            </a:endParaRPr>
          </a:p>
          <a:p>
            <a:pPr marL="647697" marR="0" lvl="1" indent="-323847" algn="just" rtl="0">
              <a:lnSpc>
                <a:spcPct val="18745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Baixa autoestima: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pensamentos negativos constantes sobre a aparência.</a:t>
            </a:r>
            <a:endParaRPr dirty="0">
              <a:latin typeface="Arial" panose="020B0604020202020204" pitchFamily="34" charset="0"/>
              <a:cs typeface="Arial" panose="020B0604020202020204" pitchFamily="34" charset="0"/>
            </a:endParaRPr>
          </a:p>
          <a:p>
            <a:pPr marL="647697" marR="0" lvl="1" indent="-323847" algn="just" rtl="0">
              <a:lnSpc>
                <a:spcPct val="18745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Impacto na intimidade: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desconforto com a nudez e a atividade sexual devido à vergonha do corpo.</a:t>
            </a:r>
            <a:endParaRPr dirty="0">
              <a:latin typeface="Arial" panose="020B0604020202020204" pitchFamily="34" charset="0"/>
              <a:cs typeface="Arial" panose="020B0604020202020204" pitchFamily="34" charset="0"/>
            </a:endParaRPr>
          </a:p>
          <a:p>
            <a:pPr marL="647697" marR="0" lvl="1" indent="-323847" algn="just" rtl="0">
              <a:lnSpc>
                <a:spcPct val="18745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Sofrimento emocional: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sentimentos de desespero e questionamento do objetivo do esforço continuado.</a:t>
            </a:r>
            <a:endParaRPr dirty="0">
              <a:latin typeface="Arial" panose="020B0604020202020204" pitchFamily="34" charset="0"/>
              <a:cs typeface="Arial" panose="020B0604020202020204" pitchFamily="34" charset="0"/>
            </a:endParaRPr>
          </a:p>
          <a:p>
            <a:pPr marL="0" marR="0" lvl="0" indent="0" algn="just" rtl="0">
              <a:lnSpc>
                <a:spcPct val="187458"/>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87458"/>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a:t>
            </a:r>
            <a:r>
              <a:rPr lang="en-US" sz="2400" b="0" i="1" u="none" strike="noStrike" cap="none" dirty="0">
                <a:solidFill>
                  <a:srgbClr val="000000"/>
                </a:solidFill>
                <a:latin typeface="Arial" panose="020B0604020202020204" pitchFamily="34" charset="0"/>
                <a:ea typeface="Calibri"/>
                <a:cs typeface="Arial" panose="020B0604020202020204" pitchFamily="34" charset="0"/>
                <a:sym typeface="Calibri"/>
              </a:rPr>
              <a:t>"Eu sei que sou maior do que a maioria dos homens, mas ainda me sinto inadequado. Até olhar para o espelho faz-me sentir horrível."</a:t>
            </a:r>
            <a:endParaRPr dirty="0">
              <a:latin typeface="Arial" panose="020B0604020202020204" pitchFamily="34" charset="0"/>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grpSp>
        <p:nvGrpSpPr>
          <p:cNvPr id="100" name="Google Shape;100;p2"/>
          <p:cNvGrpSpPr/>
          <p:nvPr/>
        </p:nvGrpSpPr>
        <p:grpSpPr>
          <a:xfrm>
            <a:off x="-1143" y="9134206"/>
            <a:ext cx="18312195" cy="1166241"/>
            <a:chOff x="-1524" y="-1524"/>
            <a:chExt cx="24416259" cy="1554988"/>
          </a:xfrm>
        </p:grpSpPr>
        <p:sp>
          <p:nvSpPr>
            <p:cNvPr id="101" name="Google Shape;101;p2"/>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02" name="Google Shape;102;p2"/>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3" name="Google Shape;103;p2"/>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104" name="Google Shape;104;p2"/>
          <p:cNvGrpSpPr/>
          <p:nvPr/>
        </p:nvGrpSpPr>
        <p:grpSpPr>
          <a:xfrm rot="-420599">
            <a:off x="3682422" y="9493213"/>
            <a:ext cx="15092934" cy="1652778"/>
            <a:chOff x="-1524" y="-1524"/>
            <a:chExt cx="20123911" cy="2203704"/>
          </a:xfrm>
        </p:grpSpPr>
        <p:sp>
          <p:nvSpPr>
            <p:cNvPr id="105" name="Google Shape;105;p2"/>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106" name="Google Shape;106;p2"/>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7" name="Google Shape;107;p2"/>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4" name="Titolo 3">
            <a:extLst>
              <a:ext uri="{FF2B5EF4-FFF2-40B4-BE49-F238E27FC236}">
                <a16:creationId xmlns:a16="http://schemas.microsoft.com/office/drawing/2014/main" id="{8B32D63C-537C-E75E-87F9-A93094AC679D}"/>
              </a:ext>
            </a:extLst>
          </p:cNvPr>
          <p:cNvSpPr>
            <a:spLocks noGrp="1"/>
          </p:cNvSpPr>
          <p:nvPr>
            <p:ph type="title"/>
          </p:nvPr>
        </p:nvSpPr>
        <p:spPr/>
        <p:txBody>
          <a:bodyPr>
            <a:normAutofit/>
          </a:bodyPr>
          <a:lstStyle/>
          <a:p>
            <a:r>
              <a:rPr lang="it-IT" sz="5400" dirty="0">
                <a:solidFill>
                  <a:srgbClr val="E98E24"/>
                </a:solidFill>
                <a:latin typeface="Arial"/>
                <a:cs typeface="Arial"/>
                <a:sym typeface="Arial"/>
              </a:rPr>
              <a:t>Informações gerais</a:t>
            </a:r>
          </a:p>
        </p:txBody>
      </p:sp>
      <p:sp>
        <p:nvSpPr>
          <p:cNvPr id="5" name="Segnaposto testo 4">
            <a:extLst>
              <a:ext uri="{FF2B5EF4-FFF2-40B4-BE49-F238E27FC236}">
                <a16:creationId xmlns:a16="http://schemas.microsoft.com/office/drawing/2014/main" id="{9539264A-9B09-1306-353C-56B757A175C1}"/>
              </a:ext>
            </a:extLst>
          </p:cNvPr>
          <p:cNvSpPr>
            <a:spLocks noGrp="1"/>
          </p:cNvSpPr>
          <p:nvPr>
            <p:ph type="body" idx="1"/>
          </p:nvPr>
        </p:nvSpPr>
        <p:spPr>
          <a:xfrm>
            <a:off x="457199" y="1600200"/>
            <a:ext cx="17461455" cy="7200538"/>
          </a:xfrm>
        </p:spPr>
        <p:txBody>
          <a:bodyPr>
            <a:normAutofit/>
          </a:bodyPr>
          <a:lstStyle/>
          <a:p>
            <a:pPr marL="666751" marR="0" lvl="1" indent="-342900" algn="just" rtl="0">
              <a:lnSpc>
                <a:spcPct val="140000"/>
              </a:lnSpc>
              <a:spcBef>
                <a:spcPts val="0"/>
              </a:spcBef>
              <a:spcAft>
                <a:spcPts val="0"/>
              </a:spcAft>
              <a:buClr>
                <a:srgbClr val="000000"/>
              </a:buClr>
              <a:buSzPts val="3000"/>
              <a:buFont typeface="Wingdings" panose="05000000000000000000" pitchFamily="2" charset="2"/>
              <a:buChar char="§"/>
            </a:pPr>
            <a:r>
              <a:rPr lang="en-US" dirty="0">
                <a:latin typeface="Arial" panose="020B0604020202020204" pitchFamily="34" charset="0"/>
                <a:cs typeface="Arial" panose="020B0604020202020204" pitchFamily="34" charset="0"/>
                <a:sym typeface="Calibri"/>
              </a:rPr>
              <a:t>Nos últimos anos, tem-se registado uma incidência crescente de DE. </a:t>
            </a:r>
          </a:p>
          <a:p>
            <a:pPr marL="666751" marR="0" lvl="1" indent="-342900" algn="just" rtl="0">
              <a:lnSpc>
                <a:spcPct val="140000"/>
              </a:lnSpc>
              <a:spcBef>
                <a:spcPts val="0"/>
              </a:spcBef>
              <a:spcAft>
                <a:spcPts val="0"/>
              </a:spcAft>
              <a:buClr>
                <a:srgbClr val="000000"/>
              </a:buClr>
              <a:buSzPts val="3000"/>
              <a:buFont typeface="Wingdings" panose="05000000000000000000" pitchFamily="2" charset="2"/>
              <a:buChar char="§"/>
            </a:pPr>
            <a:r>
              <a:rPr lang="en-US" dirty="0">
                <a:latin typeface="Arial" panose="020B0604020202020204" pitchFamily="34" charset="0"/>
                <a:cs typeface="Arial" panose="020B0604020202020204" pitchFamily="34" charset="0"/>
                <a:sym typeface="Calibri"/>
              </a:rPr>
              <a:t>Os ED representam um grupo heterogéneo e variado de condições, que vão desde os padrões típicos da primeira infância até aos mais caraterísticos da adolescência e da idade adulta jovem. </a:t>
            </a:r>
          </a:p>
          <a:p>
            <a:pPr marL="666751" marR="0" lvl="1" indent="-342900" algn="just" rtl="0">
              <a:lnSpc>
                <a:spcPct val="140000"/>
              </a:lnSpc>
              <a:spcBef>
                <a:spcPts val="0"/>
              </a:spcBef>
              <a:spcAft>
                <a:spcPts val="0"/>
              </a:spcAft>
              <a:buClr>
                <a:srgbClr val="000000"/>
              </a:buClr>
              <a:buSzPts val="3000"/>
              <a:buFont typeface="Wingdings" panose="05000000000000000000" pitchFamily="2" charset="2"/>
              <a:buChar char="§"/>
            </a:pPr>
            <a:r>
              <a:rPr lang="en-US" dirty="0">
                <a:latin typeface="Arial" panose="020B0604020202020204" pitchFamily="34" charset="0"/>
                <a:cs typeface="Arial" panose="020B0604020202020204" pitchFamily="34" charset="0"/>
                <a:sym typeface="Calibri"/>
              </a:rPr>
              <a:t>A DE inclui a Anorexia Nervosa, a Bulimia Nervosa, a Bigorexia e a Perturbação da Compulsão Alimentar, a ARFID, a Ortorexia Nervosa, ...</a:t>
            </a:r>
          </a:p>
          <a:p>
            <a:pPr marL="781051" marR="0" lvl="1" indent="-457200" algn="just" rtl="0">
              <a:lnSpc>
                <a:spcPct val="140000"/>
              </a:lnSpc>
              <a:spcBef>
                <a:spcPts val="0"/>
              </a:spcBef>
              <a:spcAft>
                <a:spcPts val="0"/>
              </a:spcAft>
              <a:buClr>
                <a:srgbClr val="000000"/>
              </a:buClr>
              <a:buSzPts val="3000"/>
              <a:buFont typeface="Wingdings" panose="05000000000000000000" pitchFamily="2" charset="2"/>
              <a:buChar char="§"/>
            </a:pPr>
            <a:r>
              <a:rPr lang="en-US" b="0" i="0" u="none" strike="noStrike" cap="none" dirty="0">
                <a:solidFill>
                  <a:srgbClr val="000000"/>
                </a:solidFill>
                <a:latin typeface="Arial" panose="020B0604020202020204" pitchFamily="34" charset="0"/>
                <a:cs typeface="Arial" panose="020B0604020202020204" pitchFamily="34" charset="0"/>
                <a:sym typeface="Calibri"/>
              </a:rPr>
              <a:t>Os DE são difíceis de reconhecer, uma vez que os indivíduos afectados muitas vezes não estão conscientes e subestimam a gravidade dos sintomas clínicos, demonstrando frequentemente ambivalência em relação ao tratamento.</a:t>
            </a:r>
          </a:p>
          <a:p>
            <a:pPr marL="781051" marR="0" lvl="1" indent="-457200" algn="just" rtl="0">
              <a:lnSpc>
                <a:spcPct val="140000"/>
              </a:lnSpc>
              <a:spcBef>
                <a:spcPts val="0"/>
              </a:spcBef>
              <a:spcAft>
                <a:spcPts val="0"/>
              </a:spcAft>
              <a:buClr>
                <a:srgbClr val="000000"/>
              </a:buClr>
              <a:buSzPts val="3000"/>
              <a:buFont typeface="Wingdings" panose="05000000000000000000" pitchFamily="2" charset="2"/>
              <a:buChar char="§"/>
            </a:pPr>
            <a:r>
              <a:rPr lang="en-US" b="0" i="0" u="none" strike="noStrike" cap="none" dirty="0">
                <a:solidFill>
                  <a:srgbClr val="000000"/>
                </a:solidFill>
                <a:latin typeface="Arial" panose="020B0604020202020204" pitchFamily="34" charset="0"/>
                <a:cs typeface="Arial" panose="020B0604020202020204" pitchFamily="34" charset="0"/>
                <a:sym typeface="Calibri"/>
              </a:rPr>
              <a:t>A taxa de coocorrência com outras doenças psiquiátricas é elevada. </a:t>
            </a:r>
          </a:p>
          <a:p>
            <a:pPr marL="781051" marR="0" lvl="1" indent="-457200" algn="just" rtl="0">
              <a:lnSpc>
                <a:spcPct val="140000"/>
              </a:lnSpc>
              <a:spcBef>
                <a:spcPts val="0"/>
              </a:spcBef>
              <a:spcAft>
                <a:spcPts val="0"/>
              </a:spcAft>
              <a:buClr>
                <a:srgbClr val="000000"/>
              </a:buClr>
              <a:buSzPts val="3000"/>
              <a:buFont typeface="Wingdings" panose="05000000000000000000" pitchFamily="2" charset="2"/>
              <a:buChar char="§"/>
            </a:pPr>
            <a:r>
              <a:rPr lang="en-US" b="0" i="0" u="none" strike="noStrike" cap="none" dirty="0">
                <a:solidFill>
                  <a:srgbClr val="000000"/>
                </a:solidFill>
                <a:latin typeface="Arial" panose="020B0604020202020204" pitchFamily="34" charset="0"/>
                <a:cs typeface="Arial" panose="020B0604020202020204" pitchFamily="34" charset="0"/>
                <a:sym typeface="Calibri"/>
              </a:rPr>
              <a:t>Apenas uma pequena percentagem das pessoas que sofrem de DE recebe um diagnóstico e tratamento adequados.</a:t>
            </a:r>
          </a:p>
          <a:p>
            <a:pPr marL="781051" marR="0" lvl="1" indent="-457200" algn="just" rtl="0">
              <a:lnSpc>
                <a:spcPct val="140000"/>
              </a:lnSpc>
              <a:spcBef>
                <a:spcPts val="0"/>
              </a:spcBef>
              <a:spcAft>
                <a:spcPts val="0"/>
              </a:spcAft>
              <a:buClr>
                <a:srgbClr val="000000"/>
              </a:buClr>
              <a:buSzPts val="3000"/>
              <a:buFont typeface="Wingdings" panose="05000000000000000000" pitchFamily="2" charset="2"/>
              <a:buChar char="§"/>
            </a:pPr>
            <a:r>
              <a:rPr lang="en-US" b="0" i="0" u="none" strike="noStrike" cap="none" dirty="0">
                <a:solidFill>
                  <a:srgbClr val="000000"/>
                </a:solidFill>
                <a:latin typeface="Arial" panose="020B0604020202020204" pitchFamily="34" charset="0"/>
                <a:cs typeface="Arial" panose="020B0604020202020204" pitchFamily="34" charset="0"/>
                <a:sym typeface="Calibri"/>
              </a:rPr>
              <a:t>Os ED não afectam apenas o indivíduo, mas também envolvem todo o sistema familiar, exigindo uma abordagem abrangente, especialmente quando o início ocorre na infância ou na adolescência.</a:t>
            </a:r>
            <a:endParaRPr lang="en-US" dirty="0">
              <a:latin typeface="Arial" panose="020B0604020202020204" pitchFamily="34" charset="0"/>
              <a:cs typeface="Arial" panose="020B0604020202020204" pitchFamily="34" charset="0"/>
            </a:endParaRPr>
          </a:p>
          <a:p>
            <a:pPr marL="666751" marR="0" lvl="1" indent="-342900" algn="just" rtl="0">
              <a:lnSpc>
                <a:spcPct val="140000"/>
              </a:lnSpc>
              <a:spcBef>
                <a:spcPts val="0"/>
              </a:spcBef>
              <a:spcAft>
                <a:spcPts val="0"/>
              </a:spcAft>
              <a:buClr>
                <a:srgbClr val="000000"/>
              </a:buClr>
              <a:buSzPts val="3000"/>
              <a:buFont typeface="Wingdings" panose="05000000000000000000" pitchFamily="2" charset="2"/>
              <a:buChar char="§"/>
            </a:pPr>
            <a:endParaRPr lang="en-US" sz="2400" dirty="0">
              <a:latin typeface="Arial" panose="020B0604020202020204" pitchFamily="34" charset="0"/>
              <a:cs typeface="Arial" panose="020B0604020202020204" pitchFamily="34" charset="0"/>
            </a:endParaRPr>
          </a:p>
          <a:p>
            <a:pPr>
              <a:buFont typeface="Wingdings" panose="05000000000000000000" pitchFamily="2" charset="2"/>
              <a:buChar char="§"/>
            </a:pPr>
            <a:endParaRPr lang="it-IT"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grpSp>
        <p:nvGrpSpPr>
          <p:cNvPr id="126" name="Google Shape;126;p4"/>
          <p:cNvGrpSpPr/>
          <p:nvPr/>
        </p:nvGrpSpPr>
        <p:grpSpPr>
          <a:xfrm>
            <a:off x="-1143" y="9134206"/>
            <a:ext cx="18312195" cy="1166241"/>
            <a:chOff x="-1524" y="-1524"/>
            <a:chExt cx="24416259" cy="1554988"/>
          </a:xfrm>
        </p:grpSpPr>
        <p:sp>
          <p:nvSpPr>
            <p:cNvPr id="127" name="Google Shape;127;p4"/>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28" name="Google Shape;128;p4"/>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9" name="Google Shape;129;p4"/>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130" name="Google Shape;130;p4"/>
          <p:cNvGrpSpPr/>
          <p:nvPr/>
        </p:nvGrpSpPr>
        <p:grpSpPr>
          <a:xfrm rot="-420599">
            <a:off x="3682422" y="9493213"/>
            <a:ext cx="15092934" cy="1652778"/>
            <a:chOff x="-1524" y="-1524"/>
            <a:chExt cx="20123911" cy="2203704"/>
          </a:xfrm>
        </p:grpSpPr>
        <p:sp>
          <p:nvSpPr>
            <p:cNvPr id="131" name="Google Shape;131;p4"/>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132" name="Google Shape;132;p4"/>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3" name="Google Shape;133;p4"/>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134" name="Google Shape;134;p4"/>
          <p:cNvSpPr/>
          <p:nvPr/>
        </p:nvSpPr>
        <p:spPr>
          <a:xfrm>
            <a:off x="4685092" y="684592"/>
            <a:ext cx="8116229" cy="8116229"/>
          </a:xfrm>
          <a:custGeom>
            <a:avLst/>
            <a:gdLst/>
            <a:ahLst/>
            <a:cxnLst/>
            <a:rect l="l" t="t" r="r" b="b"/>
            <a:pathLst>
              <a:path w="8116229" h="8116229" extrusionOk="0">
                <a:moveTo>
                  <a:pt x="0" y="0"/>
                </a:moveTo>
                <a:lnTo>
                  <a:pt x="8116229" y="0"/>
                </a:lnTo>
                <a:lnTo>
                  <a:pt x="8116229" y="8116229"/>
                </a:lnTo>
                <a:lnTo>
                  <a:pt x="0" y="8116229"/>
                </a:lnTo>
                <a:lnTo>
                  <a:pt x="0" y="0"/>
                </a:lnTo>
                <a:close/>
              </a:path>
            </a:pathLst>
          </a:custGeom>
          <a:blipFill rotWithShape="1">
            <a:blip r:embed="rId5">
              <a:alphaModFix/>
            </a:blip>
            <a:stretch>
              <a:fillRect/>
            </a:stretch>
          </a:blipFill>
          <a:ln>
            <a:noFill/>
          </a:ln>
        </p:spPr>
        <p:txBody>
          <a:bodyPr/>
          <a:lstStyle/>
          <a:p>
            <a:endParaRPr lang="it-IT"/>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grpSp>
        <p:nvGrpSpPr>
          <p:cNvPr id="139" name="Google Shape;139;p5"/>
          <p:cNvGrpSpPr/>
          <p:nvPr/>
        </p:nvGrpSpPr>
        <p:grpSpPr>
          <a:xfrm>
            <a:off x="-1143" y="9134206"/>
            <a:ext cx="18312195" cy="1166241"/>
            <a:chOff x="-1524" y="-1524"/>
            <a:chExt cx="24416259" cy="1554988"/>
          </a:xfrm>
        </p:grpSpPr>
        <p:sp>
          <p:nvSpPr>
            <p:cNvPr id="140" name="Google Shape;140;p5"/>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41" name="Google Shape;141;p5"/>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2" name="Google Shape;142;p5"/>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143" name="Google Shape;143;p5"/>
          <p:cNvGrpSpPr/>
          <p:nvPr/>
        </p:nvGrpSpPr>
        <p:grpSpPr>
          <a:xfrm rot="-420599">
            <a:off x="3682422" y="9493213"/>
            <a:ext cx="15092934" cy="1652778"/>
            <a:chOff x="-1524" y="-1524"/>
            <a:chExt cx="20123911" cy="2203704"/>
          </a:xfrm>
        </p:grpSpPr>
        <p:sp>
          <p:nvSpPr>
            <p:cNvPr id="144" name="Google Shape;144;p5"/>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145" name="Google Shape;145;p5"/>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6" name="Google Shape;146;p5"/>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147" name="Google Shape;147;p5"/>
          <p:cNvSpPr txBox="1"/>
          <p:nvPr/>
        </p:nvSpPr>
        <p:spPr>
          <a:xfrm>
            <a:off x="2502650" y="1271883"/>
            <a:ext cx="13700988" cy="2727670"/>
          </a:xfrm>
          <a:prstGeom prst="rect">
            <a:avLst/>
          </a:prstGeom>
          <a:noFill/>
          <a:ln>
            <a:noFill/>
          </a:ln>
        </p:spPr>
        <p:txBody>
          <a:bodyPr spcFirstLastPara="1" wrap="square" lIns="0" tIns="0" rIns="0" bIns="0" anchor="t" anchorCtr="0">
            <a:spAutoFit/>
          </a:bodyPr>
          <a:lstStyle/>
          <a:p>
            <a:pPr marL="0" marR="0" lvl="0" indent="0" algn="just" rtl="0">
              <a:lnSpc>
                <a:spcPct val="140007"/>
              </a:lnSpc>
              <a:spcBef>
                <a:spcPts val="0"/>
              </a:spcBef>
              <a:spcAft>
                <a:spcPts val="0"/>
              </a:spcAft>
              <a:buNone/>
            </a:pPr>
            <a:r>
              <a:rPr lang="en-US" sz="2532" b="0" i="0" u="none" strike="noStrike" cap="none" dirty="0">
                <a:solidFill>
                  <a:srgbClr val="000000"/>
                </a:solidFill>
                <a:latin typeface="Arial" panose="020B0604020202020204" pitchFamily="34" charset="0"/>
                <a:ea typeface="Calibri"/>
                <a:cs typeface="Arial" panose="020B0604020202020204" pitchFamily="34" charset="0"/>
                <a:sym typeface="Calibri"/>
              </a:rPr>
              <a:t>Critérios de diagnóstico de acordo com o DSM-5 TR: </a:t>
            </a:r>
            <a:endParaRPr dirty="0">
              <a:latin typeface="Arial" panose="020B0604020202020204" pitchFamily="34" charset="0"/>
              <a:cs typeface="Arial" panose="020B0604020202020204" pitchFamily="34" charset="0"/>
            </a:endParaRPr>
          </a:p>
          <a:p>
            <a:pPr marL="546754" marR="0" lvl="1" indent="-273377" algn="just" rtl="0">
              <a:lnSpc>
                <a:spcPct val="140007"/>
              </a:lnSpc>
              <a:spcBef>
                <a:spcPts val="0"/>
              </a:spcBef>
              <a:spcAft>
                <a:spcPts val="0"/>
              </a:spcAft>
              <a:buClr>
                <a:srgbClr val="000000"/>
              </a:buClr>
              <a:buSzPts val="2532"/>
              <a:buFont typeface="Arial"/>
              <a:buChar char="•"/>
            </a:pPr>
            <a:r>
              <a:rPr lang="en-US" sz="2532" b="0" i="0" u="none" strike="noStrike" cap="none" dirty="0">
                <a:solidFill>
                  <a:srgbClr val="000000"/>
                </a:solidFill>
                <a:latin typeface="Arial" panose="020B0604020202020204" pitchFamily="34" charset="0"/>
                <a:ea typeface="Calibri"/>
                <a:cs typeface="Arial" panose="020B0604020202020204" pitchFamily="34" charset="0"/>
                <a:sym typeface="Calibri"/>
              </a:rPr>
              <a:t>uma diminuição gradual ou rápida da ingestão de alimentos que resulta numa perda de peso; </a:t>
            </a:r>
            <a:endParaRPr dirty="0">
              <a:latin typeface="Arial" panose="020B0604020202020204" pitchFamily="34" charset="0"/>
              <a:cs typeface="Arial" panose="020B0604020202020204" pitchFamily="34" charset="0"/>
            </a:endParaRPr>
          </a:p>
          <a:p>
            <a:pPr marL="546754" marR="0" lvl="1" indent="-273377" algn="just" rtl="0">
              <a:lnSpc>
                <a:spcPct val="140007"/>
              </a:lnSpc>
              <a:spcBef>
                <a:spcPts val="0"/>
              </a:spcBef>
              <a:spcAft>
                <a:spcPts val="0"/>
              </a:spcAft>
              <a:buClr>
                <a:srgbClr val="000000"/>
              </a:buClr>
              <a:buSzPts val="2532"/>
              <a:buFont typeface="Arial"/>
              <a:buChar char="•"/>
            </a:pPr>
            <a:r>
              <a:rPr lang="en-US" sz="2532" b="0" i="0" u="none" strike="noStrike" cap="none" dirty="0">
                <a:solidFill>
                  <a:srgbClr val="000000"/>
                </a:solidFill>
                <a:latin typeface="Arial" panose="020B0604020202020204" pitchFamily="34" charset="0"/>
                <a:ea typeface="Calibri"/>
                <a:cs typeface="Arial" panose="020B0604020202020204" pitchFamily="34" charset="0"/>
                <a:sym typeface="Calibri"/>
              </a:rPr>
              <a:t>um medo intenso de ganhar peso, apesar da perda progressiva de peso e/ou do baixo peso, que pode atingir níveis graves; </a:t>
            </a:r>
            <a:endParaRPr dirty="0">
              <a:latin typeface="Arial" panose="020B0604020202020204" pitchFamily="34" charset="0"/>
              <a:cs typeface="Arial" panose="020B0604020202020204" pitchFamily="34" charset="0"/>
            </a:endParaRPr>
          </a:p>
          <a:p>
            <a:pPr marL="546754" marR="0" lvl="1" indent="-273377" algn="just" rtl="0">
              <a:lnSpc>
                <a:spcPct val="140007"/>
              </a:lnSpc>
              <a:spcBef>
                <a:spcPts val="0"/>
              </a:spcBef>
              <a:spcAft>
                <a:spcPts val="0"/>
              </a:spcAft>
              <a:buClr>
                <a:srgbClr val="000000"/>
              </a:buClr>
              <a:buSzPts val="2532"/>
              <a:buFont typeface="Arial"/>
              <a:buChar char="•"/>
            </a:pPr>
            <a:r>
              <a:rPr lang="en-US" sz="2532" b="0" i="0" u="none" strike="noStrike" cap="none" dirty="0">
                <a:solidFill>
                  <a:srgbClr val="000000"/>
                </a:solidFill>
                <a:latin typeface="Arial" panose="020B0604020202020204" pitchFamily="34" charset="0"/>
                <a:ea typeface="Calibri"/>
                <a:cs typeface="Arial" panose="020B0604020202020204" pitchFamily="34" charset="0"/>
                <a:sym typeface="Calibri"/>
              </a:rPr>
              <a:t>uma perceção distorcida da imagem corporal.</a:t>
            </a:r>
            <a:endParaRPr dirty="0">
              <a:latin typeface="Arial" panose="020B0604020202020204" pitchFamily="34" charset="0"/>
              <a:cs typeface="Arial" panose="020B0604020202020204" pitchFamily="34" charset="0"/>
            </a:endParaRPr>
          </a:p>
        </p:txBody>
      </p:sp>
      <p:sp>
        <p:nvSpPr>
          <p:cNvPr id="148" name="Google Shape;148;p5"/>
          <p:cNvSpPr txBox="1"/>
          <p:nvPr/>
        </p:nvSpPr>
        <p:spPr>
          <a:xfrm>
            <a:off x="2294313" y="321164"/>
            <a:ext cx="9324695" cy="830997"/>
          </a:xfrm>
          <a:prstGeom prst="rect">
            <a:avLst/>
          </a:prstGeom>
          <a:noFill/>
          <a:ln>
            <a:noFill/>
          </a:ln>
        </p:spPr>
        <p:txBody>
          <a:bodyPr spcFirstLastPara="1" wrap="square" lIns="0" tIns="0" rIns="0" bIns="0" anchor="t" anchorCtr="0">
            <a:spAutoFit/>
          </a:bodyPr>
          <a:lstStyle/>
          <a:p>
            <a:pPr marL="0" lvl="0" indent="0" algn="ctr">
              <a:buClr>
                <a:schemeClr val="dk1"/>
              </a:buClr>
              <a:buSzPts val="1800"/>
            </a:pPr>
            <a:r>
              <a:rPr lang="en-US" sz="5400" dirty="0">
                <a:solidFill>
                  <a:srgbClr val="E98E24"/>
                </a:solidFill>
                <a:sym typeface="Calibri"/>
              </a:rPr>
              <a:t>Anorexia Nervosa (AN)</a:t>
            </a:r>
          </a:p>
        </p:txBody>
      </p:sp>
      <p:sp>
        <p:nvSpPr>
          <p:cNvPr id="149" name="Google Shape;149;p5"/>
          <p:cNvSpPr txBox="1"/>
          <p:nvPr/>
        </p:nvSpPr>
        <p:spPr>
          <a:xfrm>
            <a:off x="2502650" y="4093557"/>
            <a:ext cx="13700988" cy="4084901"/>
          </a:xfrm>
          <a:prstGeom prst="rect">
            <a:avLst/>
          </a:prstGeom>
          <a:noFill/>
          <a:ln>
            <a:noFill/>
          </a:ln>
        </p:spPr>
        <p:txBody>
          <a:bodyPr spcFirstLastPara="1" wrap="square" lIns="0" tIns="0" rIns="0" bIns="0" anchor="t" anchorCtr="0">
            <a:spAutoFit/>
          </a:bodyPr>
          <a:lstStyle/>
          <a:p>
            <a:pPr marL="0" marR="0" lvl="0" indent="0" algn="just" rtl="0">
              <a:lnSpc>
                <a:spcPct val="158250"/>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O pico típico de início ocorre em ambos os sexos entre os </a:t>
            </a: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15 e os 19 anos de idade</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No entanto, nos últimos anos, tem-se registado uma </a:t>
            </a: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idade de início mais precoce</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coincidindo com a tendência geral para uma puberdade mais precoce. </a:t>
            </a:r>
          </a:p>
          <a:p>
            <a:pPr marL="0" marR="0" lvl="0" indent="0" algn="just" rtl="0">
              <a:lnSpc>
                <a:spcPct val="158250"/>
              </a:lnSpc>
              <a:spcBef>
                <a:spcPts val="0"/>
              </a:spcBef>
              <a:spcAft>
                <a:spcPts val="0"/>
              </a:spcAft>
              <a:buNone/>
            </a:pPr>
            <a:r>
              <a:rPr lang="en-US" sz="2400" b="0" i="1" u="none" strike="noStrike" cap="none" dirty="0">
                <a:solidFill>
                  <a:srgbClr val="000000"/>
                </a:solidFill>
                <a:latin typeface="Arial" panose="020B0604020202020204" pitchFamily="34" charset="0"/>
                <a:ea typeface="Calibri"/>
                <a:cs typeface="Arial" panose="020B0604020202020204" pitchFamily="34" charset="0"/>
                <a:sym typeface="Calibri"/>
              </a:rPr>
              <a:t>A apresentação clínica da perturbação na pré-adolescência pode ser diferente da que se verifica na adolescência. </a:t>
            </a:r>
            <a:endParaRPr dirty="0">
              <a:latin typeface="Arial" panose="020B0604020202020204" pitchFamily="34" charset="0"/>
              <a:cs typeface="Arial" panose="020B0604020202020204" pitchFamily="34" charset="0"/>
            </a:endParaRPr>
          </a:p>
          <a:p>
            <a:pPr marL="0" marR="0" lvl="0" indent="0" algn="just" rtl="0">
              <a:lnSpc>
                <a:spcPct val="158250"/>
              </a:lnSpc>
              <a:spcBef>
                <a:spcPts val="0"/>
              </a:spcBef>
              <a:spcAft>
                <a:spcPts val="0"/>
              </a:spcAft>
              <a:buNone/>
            </a:pPr>
            <a:endParaRPr sz="2400" b="0" i="1"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58250"/>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Se não for reconhecida e tratada prontamente, a AN pode afetar negativamente o desenvolvimento físico e psicológico, levando à incapacidade e à interrupção do processo de crescimento, com consequências potencialmente significativas a longo prazo.</a:t>
            </a:r>
            <a:endParaRPr dirty="0">
              <a:latin typeface="Arial" panose="020B0604020202020204" pitchFamily="34" charset="0"/>
              <a:cs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grpSp>
        <p:nvGrpSpPr>
          <p:cNvPr id="154" name="Google Shape;154;p6"/>
          <p:cNvGrpSpPr/>
          <p:nvPr/>
        </p:nvGrpSpPr>
        <p:grpSpPr>
          <a:xfrm>
            <a:off x="-1143" y="8967946"/>
            <a:ext cx="18312195" cy="1166241"/>
            <a:chOff x="-1524" y="-1524"/>
            <a:chExt cx="24416259" cy="1554988"/>
          </a:xfrm>
        </p:grpSpPr>
        <p:sp>
          <p:nvSpPr>
            <p:cNvPr id="155" name="Google Shape;155;p6"/>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56" name="Google Shape;156;p6"/>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7" name="Google Shape;157;p6"/>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158" name="Google Shape;158;p6"/>
          <p:cNvGrpSpPr/>
          <p:nvPr/>
        </p:nvGrpSpPr>
        <p:grpSpPr>
          <a:xfrm rot="-420599">
            <a:off x="3682422" y="9493213"/>
            <a:ext cx="15092934" cy="1652778"/>
            <a:chOff x="-1524" y="-1524"/>
            <a:chExt cx="20123911" cy="2203704"/>
          </a:xfrm>
        </p:grpSpPr>
        <p:sp>
          <p:nvSpPr>
            <p:cNvPr id="159" name="Google Shape;159;p6"/>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160" name="Google Shape;160;p6"/>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1" name="Google Shape;161;p6"/>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162" name="Google Shape;162;p6"/>
          <p:cNvSpPr txBox="1"/>
          <p:nvPr/>
        </p:nvSpPr>
        <p:spPr>
          <a:xfrm>
            <a:off x="1048463" y="1469400"/>
            <a:ext cx="15646957" cy="7109639"/>
          </a:xfrm>
          <a:prstGeom prst="rect">
            <a:avLst/>
          </a:prstGeom>
          <a:noFill/>
          <a:ln>
            <a:noFill/>
          </a:ln>
        </p:spPr>
        <p:txBody>
          <a:bodyPr spcFirstLastPara="1" wrap="square" lIns="0" tIns="0" rIns="0" bIns="0" anchor="t" anchorCtr="0">
            <a:spAutoFit/>
          </a:bodyPr>
          <a:lstStyle/>
          <a:p>
            <a:pPr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a:rPr lang="en-US" sz="2400" dirty="0">
                <a:solidFill>
                  <a:schemeClr val="dk1"/>
                </a:solidFill>
                <a:latin typeface="Arial" panose="020B0604020202020204" pitchFamily="34" charset="0"/>
                <a:cs typeface="Arial" panose="020B0604020202020204" pitchFamily="34" charset="0"/>
                <a:sym typeface="Calibri"/>
              </a:rPr>
              <a:t>Normalmente com restrição alimentar: </a:t>
            </a:r>
            <a:endParaRPr sz="2400" dirty="0">
              <a:solidFill>
                <a:schemeClr val="dk1"/>
              </a:solidFill>
              <a:latin typeface="Arial" panose="020B0604020202020204" pitchFamily="34" charset="0"/>
              <a:cs typeface="Arial" panose="020B0604020202020204" pitchFamily="34" charset="0"/>
              <a:sym typeface="Calibri"/>
            </a:endParaRPr>
          </a:p>
          <a:p>
            <a:pPr marL="1295403" marR="0" lvl="2" indent="-431800" algn="just" rtl="0">
              <a:lnSpc>
                <a:spcPct val="175000"/>
              </a:lnSpc>
              <a:spcBef>
                <a:spcPts val="0"/>
              </a:spcBef>
              <a:spcAft>
                <a:spcPts val="0"/>
              </a:spcAft>
              <a:buClr>
                <a:srgbClr val="000000"/>
              </a:buClr>
              <a:buSzPts val="2400"/>
              <a:buFont typeface="Wingdings" panose="05000000000000000000" pitchFamily="2" charset="2"/>
              <a:buChar char="§"/>
            </a:pPr>
            <a:r>
              <a:rPr lang="en-US" sz="2400" dirty="0">
                <a:solidFill>
                  <a:schemeClr val="dk1"/>
                </a:solidFill>
                <a:latin typeface="Arial" panose="020B0604020202020204" pitchFamily="34" charset="0"/>
                <a:cs typeface="Arial" panose="020B0604020202020204" pitchFamily="34" charset="0"/>
                <a:sym typeface="Calibri"/>
              </a:rPr>
              <a:t>seguir uma dieta destinada a perder peso (ingestão calórica reduzida, evitar hidratos de carbono e gorduras/jejum intermitente/pequenas porções de alimentos). </a:t>
            </a:r>
            <a:endParaRPr sz="2400" dirty="0">
              <a:solidFill>
                <a:schemeClr val="dk1"/>
              </a:solidFill>
              <a:latin typeface="Arial" panose="020B0604020202020204" pitchFamily="34" charset="0"/>
              <a:cs typeface="Arial" panose="020B0604020202020204" pitchFamily="34" charset="0"/>
              <a:sym typeface="Calibri"/>
            </a:endParaRPr>
          </a:p>
          <a:p>
            <a:pPr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a:rPr lang="en-US" sz="2400" dirty="0">
                <a:solidFill>
                  <a:schemeClr val="dk1"/>
                </a:solidFill>
                <a:latin typeface="Arial" panose="020B0604020202020204" pitchFamily="34" charset="0"/>
                <a:cs typeface="Arial" panose="020B0604020202020204" pitchFamily="34" charset="0"/>
                <a:sym typeface="Calibri"/>
              </a:rPr>
              <a:t>Os doentes com AN racionalizam frequentemente as suas restrições alimentares alegando intolerâncias ou alergias alimentares, afirmando que certos alimentos os fazem sentir mal ou relatando sentirem-se particularmente inchados depois de comerem certos alimentos.</a:t>
            </a:r>
            <a:endParaRPr sz="2400" dirty="0">
              <a:solidFill>
                <a:schemeClr val="dk1"/>
              </a:solidFill>
              <a:latin typeface="Arial" panose="020B0604020202020204" pitchFamily="34" charset="0"/>
              <a:cs typeface="Arial" panose="020B0604020202020204" pitchFamily="34" charset="0"/>
              <a:sym typeface="Calibri"/>
            </a:endParaRPr>
          </a:p>
          <a:p>
            <a:pPr marL="342900" marR="0" lvl="0" indent="-342900" algn="just" rtl="0">
              <a:lnSpc>
                <a:spcPct val="175000"/>
              </a:lnSpc>
              <a:spcBef>
                <a:spcPts val="0"/>
              </a:spcBef>
              <a:spcAft>
                <a:spcPts val="0"/>
              </a:spcAft>
              <a:buFont typeface="Wingdings" panose="05000000000000000000" pitchFamily="2" charset="2"/>
              <a:buChar char="§"/>
            </a:pPr>
            <a:endParaRPr sz="2400" dirty="0">
              <a:solidFill>
                <a:schemeClr val="dk1"/>
              </a:solidFill>
              <a:latin typeface="Arial" panose="020B0604020202020204" pitchFamily="34" charset="0"/>
              <a:cs typeface="Arial" panose="020B0604020202020204" pitchFamily="34" charset="0"/>
              <a:sym typeface="Calibri"/>
            </a:endParaRPr>
          </a:p>
          <a:p>
            <a:pPr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a:rPr lang="en-US" sz="2400" dirty="0">
                <a:solidFill>
                  <a:schemeClr val="dk1"/>
                </a:solidFill>
                <a:latin typeface="Arial" panose="020B0604020202020204" pitchFamily="34" charset="0"/>
                <a:cs typeface="Arial" panose="020B0604020202020204" pitchFamily="34" charset="0"/>
                <a:sym typeface="Calibri"/>
              </a:rPr>
              <a:t>Objetivo principal: modificar a imagem corporal em resposta à insatisfação com a aparência física e à baixa autoestima, de acordo com os ideais pessoais de beleza. Estes ideais de beleza são muitas vezes irrealistas e influenciados por imagens distorcidas na Internet.</a:t>
            </a:r>
            <a:endParaRPr sz="2400" dirty="0">
              <a:solidFill>
                <a:schemeClr val="dk1"/>
              </a:solidFill>
              <a:latin typeface="Arial" panose="020B0604020202020204" pitchFamily="34" charset="0"/>
              <a:cs typeface="Arial" panose="020B0604020202020204" pitchFamily="34" charset="0"/>
              <a:sym typeface="Calibri"/>
            </a:endParaRPr>
          </a:p>
          <a:p>
            <a:pPr marL="342900" marR="0" lvl="0" indent="-342900" algn="just" rtl="0">
              <a:lnSpc>
                <a:spcPct val="175000"/>
              </a:lnSpc>
              <a:spcBef>
                <a:spcPts val="0"/>
              </a:spcBef>
              <a:spcAft>
                <a:spcPts val="0"/>
              </a:spcAft>
              <a:buFont typeface="Wingdings" panose="05000000000000000000" pitchFamily="2" charset="2"/>
              <a:buChar char="§"/>
            </a:pPr>
            <a:endParaRPr sz="2400" b="0" i="0" u="none" strike="noStrike" cap="none" dirty="0">
              <a:solidFill>
                <a:srgbClr val="000000"/>
              </a:solidFill>
              <a:latin typeface="Calibri"/>
              <a:ea typeface="Calibri"/>
              <a:cs typeface="Calibri"/>
              <a:sym typeface="Calibri"/>
            </a:endParaRPr>
          </a:p>
          <a:p>
            <a:pPr marL="666751" marR="0" lvl="1" indent="-342900" algn="just" rtl="0">
              <a:lnSpc>
                <a:spcPct val="140000"/>
              </a:lnSpc>
              <a:spcBef>
                <a:spcPts val="0"/>
              </a:spcBef>
              <a:spcAft>
                <a:spcPts val="0"/>
              </a:spcAft>
              <a:buClr>
                <a:srgbClr val="000000"/>
              </a:buClr>
              <a:buSzPts val="2400"/>
              <a:buFont typeface="Wingdings" panose="05000000000000000000" pitchFamily="2" charset="2"/>
              <a:buChar char="§"/>
            </a:pPr>
            <a:r>
              <a:rPr lang="en-US" sz="2400" dirty="0">
                <a:solidFill>
                  <a:schemeClr val="dk1"/>
                </a:solidFill>
                <a:latin typeface="Arial" panose="020B0604020202020204" pitchFamily="34" charset="0"/>
                <a:cs typeface="Arial" panose="020B0604020202020204" pitchFamily="34" charset="0"/>
                <a:sym typeface="Calibri"/>
              </a:rPr>
              <a:t>Nas fases iniciais da doença, as pessoas com AN podem referir um acontecimento traumático</a:t>
            </a:r>
            <a:r>
              <a:rPr lang="en-US" sz="2400" dirty="0">
                <a:solidFill>
                  <a:schemeClr val="dk1"/>
                </a:solidFill>
                <a:latin typeface="Arial" panose="020B0604020202020204" pitchFamily="34" charset="0"/>
                <a:cs typeface="Arial" panose="020B0604020202020204" pitchFamily="34" charset="0"/>
                <a:sym typeface="Arimo"/>
              </a:rPr>
              <a:t>. </a:t>
            </a:r>
            <a:endParaRPr sz="2400" dirty="0">
              <a:solidFill>
                <a:schemeClr val="dk1"/>
              </a:solidFill>
              <a:latin typeface="Arial" panose="020B0604020202020204" pitchFamily="34" charset="0"/>
              <a:cs typeface="Arial" panose="020B0604020202020204" pitchFamily="34" charset="0"/>
            </a:endParaRPr>
          </a:p>
        </p:txBody>
      </p:sp>
      <p:sp>
        <p:nvSpPr>
          <p:cNvPr id="163" name="Google Shape;163;p6"/>
          <p:cNvSpPr txBox="1"/>
          <p:nvPr/>
        </p:nvSpPr>
        <p:spPr>
          <a:xfrm>
            <a:off x="2693325" y="502524"/>
            <a:ext cx="10588432" cy="830997"/>
          </a:xfrm>
          <a:prstGeom prst="rect">
            <a:avLst/>
          </a:prstGeom>
          <a:noFill/>
          <a:ln>
            <a:noFill/>
          </a:ln>
        </p:spPr>
        <p:txBody>
          <a:bodyPr spcFirstLastPara="1" wrap="square" lIns="0" tIns="0" rIns="0" bIns="0" anchor="t" anchorCtr="0">
            <a:spAutoFit/>
          </a:bodyPr>
          <a:lstStyle/>
          <a:p>
            <a:pPr marL="0" lvl="0" indent="0" algn="ctr">
              <a:buClr>
                <a:schemeClr val="dk1"/>
              </a:buClr>
              <a:buSzPts val="1800"/>
            </a:pPr>
            <a:r>
              <a:rPr lang="en-US" sz="5400" dirty="0">
                <a:solidFill>
                  <a:srgbClr val="E98E24"/>
                </a:solidFill>
                <a:sym typeface="Calibri"/>
              </a:rPr>
              <a:t>AN: Como começa na adolescência</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grpSp>
        <p:nvGrpSpPr>
          <p:cNvPr id="168" name="Google Shape;168;p7"/>
          <p:cNvGrpSpPr/>
          <p:nvPr/>
        </p:nvGrpSpPr>
        <p:grpSpPr>
          <a:xfrm>
            <a:off x="-1143" y="9134206"/>
            <a:ext cx="18312195" cy="1166241"/>
            <a:chOff x="-1524" y="-1524"/>
            <a:chExt cx="24416259" cy="1554988"/>
          </a:xfrm>
        </p:grpSpPr>
        <p:sp>
          <p:nvSpPr>
            <p:cNvPr id="169" name="Google Shape;169;p7"/>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70" name="Google Shape;170;p7"/>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1" name="Google Shape;171;p7"/>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172" name="Google Shape;172;p7"/>
          <p:cNvGrpSpPr/>
          <p:nvPr/>
        </p:nvGrpSpPr>
        <p:grpSpPr>
          <a:xfrm rot="-420599">
            <a:off x="3682422" y="9493213"/>
            <a:ext cx="15092934" cy="1652778"/>
            <a:chOff x="-1524" y="-1524"/>
            <a:chExt cx="20123911" cy="2203704"/>
          </a:xfrm>
        </p:grpSpPr>
        <p:sp>
          <p:nvSpPr>
            <p:cNvPr id="173" name="Google Shape;173;p7"/>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174" name="Google Shape;174;p7"/>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5" name="Google Shape;175;p7"/>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176" name="Google Shape;176;p7"/>
          <p:cNvSpPr txBox="1"/>
          <p:nvPr/>
        </p:nvSpPr>
        <p:spPr>
          <a:xfrm>
            <a:off x="2144737" y="1578514"/>
            <a:ext cx="14058900" cy="7755969"/>
          </a:xfrm>
          <a:prstGeom prst="rect">
            <a:avLst/>
          </a:prstGeom>
          <a:noFill/>
          <a:ln>
            <a:noFill/>
          </a:ln>
        </p:spPr>
        <p:txBody>
          <a:bodyPr spcFirstLastPara="1" wrap="square" lIns="0" tIns="0" rIns="0" bIns="0" anchor="t" anchorCtr="0">
            <a:spAutoFit/>
          </a:bodyPr>
          <a:lstStyle/>
          <a:p>
            <a:pPr marL="647702" marR="0" lvl="1" indent="-323851" algn="just" rtl="0">
              <a:lnSpc>
                <a:spcPct val="175000"/>
              </a:lnSpc>
              <a:spcBef>
                <a:spcPts val="0"/>
              </a:spcBef>
              <a:spcAft>
                <a:spcPts val="0"/>
              </a:spcAft>
              <a:buClr>
                <a:srgbClr val="000000"/>
              </a:buClr>
              <a:buSzPts val="2400"/>
              <a:buFont typeface="Arial"/>
              <a:buChar char="•"/>
            </a:pPr>
            <a:r>
              <a:rPr lang="en-US" sz="2400" dirty="0">
                <a:solidFill>
                  <a:schemeClr val="dk1"/>
                </a:solidFill>
                <a:latin typeface="Arial" panose="020B0604020202020204" pitchFamily="34" charset="0"/>
                <a:cs typeface="Arial" panose="020B0604020202020204" pitchFamily="34" charset="0"/>
                <a:sym typeface="Calibri"/>
              </a:rPr>
              <a:t>Os adolescentes com AN podem verificar </a:t>
            </a:r>
            <a:r>
              <a:rPr lang="en-US" sz="2400" dirty="0" err="1">
                <a:solidFill>
                  <a:schemeClr val="dk1"/>
                </a:solidFill>
                <a:latin typeface="Arial" panose="020B0604020202020204" pitchFamily="34" charset="0"/>
                <a:cs typeface="Arial" panose="020B0604020202020204" pitchFamily="34" charset="0"/>
                <a:sym typeface="Calibri"/>
              </a:rPr>
              <a:t>constantemente </a:t>
            </a:r>
            <a:r>
              <a:rPr lang="en-US" sz="2400" dirty="0">
                <a:solidFill>
                  <a:schemeClr val="dk1"/>
                </a:solidFill>
                <a:latin typeface="Arial" panose="020B0604020202020204" pitchFamily="34" charset="0"/>
                <a:cs typeface="Arial" panose="020B0604020202020204" pitchFamily="34" charset="0"/>
                <a:sym typeface="Calibri"/>
              </a:rPr>
              <a:t>o seu peso e forma corporal em frente aos espelhos.  </a:t>
            </a:r>
            <a:endParaRPr sz="2400" dirty="0">
              <a:solidFill>
                <a:schemeClr val="dk1"/>
              </a:solidFill>
              <a:latin typeface="Arial" panose="020B0604020202020204" pitchFamily="34" charset="0"/>
              <a:cs typeface="Arial" panose="020B0604020202020204" pitchFamily="34" charset="0"/>
            </a:endParaRPr>
          </a:p>
          <a:p>
            <a:pPr marL="0" marR="0" lvl="0" indent="0" algn="just" rtl="0">
              <a:lnSpc>
                <a:spcPct val="175000"/>
              </a:lnSpc>
              <a:spcBef>
                <a:spcPts val="0"/>
              </a:spcBef>
              <a:spcAft>
                <a:spcPts val="0"/>
              </a:spcAft>
              <a:buNone/>
            </a:pPr>
            <a:endParaRPr sz="2400" dirty="0">
              <a:solidFill>
                <a:schemeClr val="dk1"/>
              </a:solidFill>
              <a:latin typeface="Arial" panose="020B0604020202020204" pitchFamily="34" charset="0"/>
              <a:cs typeface="Arial" panose="020B0604020202020204" pitchFamily="34" charset="0"/>
              <a:sym typeface="Calibri"/>
            </a:endParaRPr>
          </a:p>
          <a:p>
            <a:pPr marL="647702" marR="0" lvl="1" indent="-323851" algn="just" rtl="0">
              <a:lnSpc>
                <a:spcPct val="175000"/>
              </a:lnSpc>
              <a:spcBef>
                <a:spcPts val="0"/>
              </a:spcBef>
              <a:spcAft>
                <a:spcPts val="0"/>
              </a:spcAft>
              <a:buClr>
                <a:srgbClr val="000000"/>
              </a:buClr>
              <a:buSzPts val="2400"/>
              <a:buFont typeface="Arial"/>
              <a:buChar char="•"/>
            </a:pPr>
            <a:r>
              <a:rPr lang="en-US" sz="2400" dirty="0">
                <a:solidFill>
                  <a:schemeClr val="dk1"/>
                </a:solidFill>
                <a:latin typeface="Arial" panose="020B0604020202020204" pitchFamily="34" charset="0"/>
                <a:cs typeface="Arial" panose="020B0604020202020204" pitchFamily="34" charset="0"/>
                <a:sym typeface="Calibri"/>
              </a:rPr>
              <a:t>Inicialmente, a perda de peso torna-se uma fonte de capacitação: os adolescentes com AN podem ter uma sensação de maior bem-estar e auto-eficácia devido à perda de peso e às mudanças na forma do corpo. </a:t>
            </a:r>
            <a:endParaRPr sz="2400" dirty="0">
              <a:solidFill>
                <a:schemeClr val="dk1"/>
              </a:solidFill>
              <a:latin typeface="Arial" panose="020B0604020202020204" pitchFamily="34" charset="0"/>
              <a:cs typeface="Arial" panose="020B0604020202020204" pitchFamily="34" charset="0"/>
            </a:endParaRPr>
          </a:p>
          <a:p>
            <a:pPr marL="0" marR="0" lvl="0" indent="0" algn="just" rtl="0">
              <a:lnSpc>
                <a:spcPct val="175000"/>
              </a:lnSpc>
              <a:spcBef>
                <a:spcPts val="0"/>
              </a:spcBef>
              <a:spcAft>
                <a:spcPts val="0"/>
              </a:spcAft>
              <a:buNone/>
            </a:pPr>
            <a:endParaRPr sz="2400" dirty="0">
              <a:solidFill>
                <a:schemeClr val="dk1"/>
              </a:solidFill>
              <a:latin typeface="Arial" panose="020B0604020202020204" pitchFamily="34" charset="0"/>
              <a:cs typeface="Arial" panose="020B0604020202020204" pitchFamily="34" charset="0"/>
              <a:sym typeface="Calibri"/>
            </a:endParaRPr>
          </a:p>
          <a:p>
            <a:pPr marL="647702" marR="0" lvl="1" indent="-323851" algn="just" rtl="0">
              <a:lnSpc>
                <a:spcPct val="175000"/>
              </a:lnSpc>
              <a:spcBef>
                <a:spcPts val="0"/>
              </a:spcBef>
              <a:spcAft>
                <a:spcPts val="0"/>
              </a:spcAft>
              <a:buClr>
                <a:srgbClr val="000000"/>
              </a:buClr>
              <a:buSzPts val="2400"/>
              <a:buFont typeface="Arial"/>
              <a:buChar char="•"/>
            </a:pPr>
            <a:r>
              <a:rPr lang="en-US" sz="2400" dirty="0">
                <a:solidFill>
                  <a:schemeClr val="dk1"/>
                </a:solidFill>
                <a:latin typeface="Arial" panose="020B0604020202020204" pitchFamily="34" charset="0"/>
                <a:cs typeface="Arial" panose="020B0604020202020204" pitchFamily="34" charset="0"/>
                <a:sym typeface="Calibri"/>
              </a:rPr>
              <a:t>Falsas crenças de que o controlo do corpo pode ajudá-los a lidar com emoções negativas, baixa autoestima, inadequação e um ambiente considerado caótico ou fora de controlo, conduzindo à auto-disciplina e ao sucesso pessoal. </a:t>
            </a:r>
            <a:endParaRPr sz="2400" dirty="0">
              <a:solidFill>
                <a:schemeClr val="dk1"/>
              </a:solidFill>
              <a:latin typeface="Arial" panose="020B0604020202020204" pitchFamily="34" charset="0"/>
              <a:cs typeface="Arial" panose="020B0604020202020204" pitchFamily="34" charset="0"/>
            </a:endParaRPr>
          </a:p>
          <a:p>
            <a:pPr marL="0" marR="0" lvl="0" indent="0" algn="just" rtl="0">
              <a:lnSpc>
                <a:spcPct val="175000"/>
              </a:lnSpc>
              <a:spcBef>
                <a:spcPts val="0"/>
              </a:spcBef>
              <a:spcAft>
                <a:spcPts val="0"/>
              </a:spcAft>
              <a:buNone/>
            </a:pPr>
            <a:endParaRPr sz="2400" dirty="0">
              <a:solidFill>
                <a:schemeClr val="dk1"/>
              </a:solidFill>
              <a:latin typeface="Arial" panose="020B0604020202020204" pitchFamily="34" charset="0"/>
              <a:cs typeface="Arial" panose="020B0604020202020204" pitchFamily="34" charset="0"/>
              <a:sym typeface="Calibri"/>
            </a:endParaRPr>
          </a:p>
          <a:p>
            <a:pPr marL="647702" marR="0" lvl="1" indent="-323851" algn="just" rtl="0">
              <a:lnSpc>
                <a:spcPct val="175000"/>
              </a:lnSpc>
              <a:spcBef>
                <a:spcPts val="0"/>
              </a:spcBef>
              <a:spcAft>
                <a:spcPts val="0"/>
              </a:spcAft>
              <a:buClr>
                <a:srgbClr val="000000"/>
              </a:buClr>
              <a:buSzPts val="2400"/>
              <a:buFont typeface="Arial"/>
              <a:buChar char="•"/>
            </a:pPr>
            <a:r>
              <a:rPr lang="en-US" sz="2400" dirty="0">
                <a:solidFill>
                  <a:schemeClr val="dk1"/>
                </a:solidFill>
                <a:latin typeface="Arial" panose="020B0604020202020204" pitchFamily="34" charset="0"/>
                <a:cs typeface="Arial" panose="020B0604020202020204" pitchFamily="34" charset="0"/>
                <a:sym typeface="Calibri"/>
              </a:rPr>
              <a:t>A perda de peso torna-se uma forma de afirmar a força e a capacidade pessoal.</a:t>
            </a:r>
            <a:endParaRPr sz="2400" dirty="0">
              <a:solidFill>
                <a:schemeClr val="dk1"/>
              </a:solidFill>
              <a:latin typeface="Arial" panose="020B0604020202020204" pitchFamily="34" charset="0"/>
              <a:cs typeface="Arial" panose="020B0604020202020204" pitchFamily="34" charset="0"/>
            </a:endParaRPr>
          </a:p>
          <a:p>
            <a:pPr marL="0" marR="0" lvl="0" indent="0" algn="just" rtl="0">
              <a:lnSpc>
                <a:spcPct val="140000"/>
              </a:lnSpc>
              <a:spcBef>
                <a:spcPts val="0"/>
              </a:spcBef>
              <a:spcAft>
                <a:spcPts val="0"/>
              </a:spcAft>
              <a:buNone/>
            </a:pPr>
            <a:endParaRPr sz="3000" b="0" i="0" u="none" strike="noStrike" cap="none" dirty="0">
              <a:solidFill>
                <a:srgbClr val="000000"/>
              </a:solidFill>
              <a:latin typeface="Arimo"/>
              <a:ea typeface="Arimo"/>
              <a:cs typeface="Arimo"/>
              <a:sym typeface="Arimo"/>
            </a:endParaRPr>
          </a:p>
          <a:p>
            <a:pPr marL="0" marR="0" lvl="0" indent="0" algn="just" rtl="0">
              <a:lnSpc>
                <a:spcPct val="140000"/>
              </a:lnSpc>
              <a:spcBef>
                <a:spcPts val="0"/>
              </a:spcBef>
              <a:spcAft>
                <a:spcPts val="0"/>
              </a:spcAft>
              <a:buNone/>
            </a:pPr>
            <a:endParaRPr sz="3000" b="0" i="0" u="none" strike="noStrike" cap="none" dirty="0">
              <a:solidFill>
                <a:srgbClr val="000000"/>
              </a:solidFill>
              <a:latin typeface="Arimo"/>
              <a:ea typeface="Arimo"/>
              <a:cs typeface="Arimo"/>
              <a:sym typeface="Arimo"/>
            </a:endParaRPr>
          </a:p>
        </p:txBody>
      </p:sp>
      <p:sp>
        <p:nvSpPr>
          <p:cNvPr id="177" name="Google Shape;177;p7"/>
          <p:cNvSpPr txBox="1"/>
          <p:nvPr/>
        </p:nvSpPr>
        <p:spPr>
          <a:xfrm>
            <a:off x="3358341" y="213129"/>
            <a:ext cx="12967855" cy="1238159"/>
          </a:xfrm>
          <a:prstGeom prst="rect">
            <a:avLst/>
          </a:prstGeom>
          <a:noFill/>
          <a:ln>
            <a:noFill/>
          </a:ln>
        </p:spPr>
        <p:txBody>
          <a:bodyPr spcFirstLastPara="1" wrap="square" lIns="0" tIns="0" rIns="0" bIns="0" anchor="t" anchorCtr="0">
            <a:spAutoFit/>
          </a:bodyPr>
          <a:lstStyle/>
          <a:p>
            <a:pPr marL="0" marR="0" lvl="0" indent="0" algn="ctr" rtl="0">
              <a:lnSpc>
                <a:spcPct val="148718"/>
              </a:lnSpc>
              <a:spcBef>
                <a:spcPts val="0"/>
              </a:spcBef>
              <a:spcAft>
                <a:spcPts val="0"/>
              </a:spcAft>
              <a:buNone/>
            </a:pPr>
            <a:r>
              <a:rPr lang="en-US" sz="5400" dirty="0">
                <a:solidFill>
                  <a:srgbClr val="E98E24"/>
                </a:solidFill>
                <a:sym typeface="Calibri"/>
              </a:rPr>
              <a:t>Perfeccionismo e controlo na AN: primeiros passos</a:t>
            </a:r>
            <a:endParaRPr lang="en-US" sz="5400" dirty="0">
              <a:solidFill>
                <a:srgbClr val="E98E24"/>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1"/>
        <p:cNvGrpSpPr/>
        <p:nvPr/>
      </p:nvGrpSpPr>
      <p:grpSpPr>
        <a:xfrm>
          <a:off x="0" y="0"/>
          <a:ext cx="0" cy="0"/>
          <a:chOff x="0" y="0"/>
          <a:chExt cx="0" cy="0"/>
        </a:xfrm>
      </p:grpSpPr>
      <p:grpSp>
        <p:nvGrpSpPr>
          <p:cNvPr id="182" name="Google Shape;182;p8"/>
          <p:cNvGrpSpPr/>
          <p:nvPr/>
        </p:nvGrpSpPr>
        <p:grpSpPr>
          <a:xfrm>
            <a:off x="-1143" y="9134206"/>
            <a:ext cx="18312195" cy="1166241"/>
            <a:chOff x="-1524" y="-1524"/>
            <a:chExt cx="24416259" cy="1554988"/>
          </a:xfrm>
        </p:grpSpPr>
        <p:sp>
          <p:nvSpPr>
            <p:cNvPr id="183" name="Google Shape;183;p8"/>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84" name="Google Shape;184;p8"/>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5" name="Google Shape;185;p8"/>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4">
              <a:alphaModFix/>
            </a:blip>
            <a:stretch>
              <a:fillRect l="-3" r="-2"/>
            </a:stretch>
          </a:blipFill>
          <a:ln>
            <a:noFill/>
          </a:ln>
        </p:spPr>
        <p:txBody>
          <a:bodyPr/>
          <a:lstStyle/>
          <a:p>
            <a:endParaRPr lang="it-IT"/>
          </a:p>
        </p:txBody>
      </p:sp>
      <p:grpSp>
        <p:nvGrpSpPr>
          <p:cNvPr id="186" name="Google Shape;186;p8"/>
          <p:cNvGrpSpPr/>
          <p:nvPr/>
        </p:nvGrpSpPr>
        <p:grpSpPr>
          <a:xfrm rot="-420599">
            <a:off x="3682422" y="9493213"/>
            <a:ext cx="15092934" cy="1652778"/>
            <a:chOff x="-1524" y="-1524"/>
            <a:chExt cx="20123911" cy="2203704"/>
          </a:xfrm>
        </p:grpSpPr>
        <p:sp>
          <p:nvSpPr>
            <p:cNvPr id="187" name="Google Shape;187;p8"/>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188" name="Google Shape;188;p8"/>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9" name="Google Shape;189;p8"/>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5">
              <a:alphaModFix/>
            </a:blip>
            <a:stretch>
              <a:fillRect t="-88" b="-88"/>
            </a:stretch>
          </a:blipFill>
          <a:ln>
            <a:noFill/>
          </a:ln>
        </p:spPr>
        <p:txBody>
          <a:bodyPr/>
          <a:lstStyle/>
          <a:p>
            <a:endParaRPr lang="it-IT"/>
          </a:p>
        </p:txBody>
      </p:sp>
      <p:sp>
        <p:nvSpPr>
          <p:cNvPr id="190" name="Google Shape;190;p8"/>
          <p:cNvSpPr txBox="1"/>
          <p:nvPr/>
        </p:nvSpPr>
        <p:spPr>
          <a:xfrm>
            <a:off x="1600200" y="1033831"/>
            <a:ext cx="15430500" cy="8166082"/>
          </a:xfrm>
          <a:prstGeom prst="rect">
            <a:avLst/>
          </a:prstGeom>
          <a:noFill/>
          <a:ln>
            <a:noFill/>
          </a:ln>
        </p:spPr>
        <p:txBody>
          <a:bodyPr spcFirstLastPara="1" wrap="square" lIns="0" tIns="0" rIns="0" bIns="0" anchor="t" anchorCtr="0">
            <a:spAutoFit/>
          </a:bodyPr>
          <a:lstStyle/>
          <a:p>
            <a:pPr marL="0" marR="0" lvl="0" indent="0" algn="just" rtl="0">
              <a:lnSpc>
                <a:spcPct val="209999"/>
              </a:lnSpc>
              <a:spcBef>
                <a:spcPts val="0"/>
              </a:spcBef>
              <a:spcAft>
                <a:spcPts val="0"/>
              </a:spcAft>
              <a:buNone/>
            </a:pPr>
            <a:endParaRPr sz="1800" b="0" i="0" u="none" strike="noStrike" cap="none" dirty="0">
              <a:solidFill>
                <a:schemeClr val="dk1"/>
              </a:solidFill>
              <a:latin typeface="Calibri"/>
              <a:ea typeface="Calibri"/>
              <a:cs typeface="Calibri"/>
              <a:sym typeface="Calibri"/>
            </a:endParaRPr>
          </a:p>
          <a:p>
            <a:pPr marL="634366" marR="0" lvl="1" indent="-342900" algn="just" rtl="0">
              <a:lnSpc>
                <a:spcPct val="157500"/>
              </a:lnSpc>
              <a:spcBef>
                <a:spcPts val="0"/>
              </a:spcBef>
              <a:spcAft>
                <a:spcPts val="0"/>
              </a:spcAft>
              <a:buClr>
                <a:srgbClr val="000000"/>
              </a:buClr>
              <a:buSzPts val="2400"/>
              <a:buFont typeface="Wingdings" panose="05000000000000000000" pitchFamily="2" charset="2"/>
              <a:buChar char="§"/>
            </a:pPr>
            <a:r>
              <a:rPr lang="en-US" sz="2400" dirty="0">
                <a:solidFill>
                  <a:schemeClr val="dk1"/>
                </a:solidFill>
                <a:latin typeface="Arial" panose="020B0604020202020204" pitchFamily="34" charset="0"/>
                <a:cs typeface="Arial" panose="020B0604020202020204" pitchFamily="34" charset="0"/>
                <a:sym typeface="Calibri"/>
              </a:rPr>
              <a:t>O desejo de perder peso transforma-se normalmente no medo de ganhar peso. </a:t>
            </a:r>
            <a:endParaRPr sz="2400" dirty="0">
              <a:solidFill>
                <a:schemeClr val="dk1"/>
              </a:solidFill>
              <a:latin typeface="Arial" panose="020B0604020202020204" pitchFamily="34" charset="0"/>
              <a:cs typeface="Arial" panose="020B0604020202020204" pitchFamily="34" charset="0"/>
            </a:endParaRPr>
          </a:p>
          <a:p>
            <a:pPr marL="342900" marR="0" lvl="0" indent="-342900" algn="just" rtl="0">
              <a:lnSpc>
                <a:spcPct val="157500"/>
              </a:lnSpc>
              <a:spcBef>
                <a:spcPts val="0"/>
              </a:spcBef>
              <a:spcAft>
                <a:spcPts val="0"/>
              </a:spcAft>
              <a:buFont typeface="Wingdings" panose="05000000000000000000" pitchFamily="2" charset="2"/>
              <a:buChar char="§"/>
            </a:pPr>
            <a:endParaRPr sz="2400" dirty="0">
              <a:solidFill>
                <a:schemeClr val="dk1"/>
              </a:solidFill>
              <a:latin typeface="Arial" panose="020B0604020202020204" pitchFamily="34" charset="0"/>
              <a:cs typeface="Arial" panose="020B0604020202020204" pitchFamily="34" charset="0"/>
              <a:sym typeface="Calibri"/>
            </a:endParaRPr>
          </a:p>
          <a:p>
            <a:pPr marL="634366" marR="0" lvl="1" indent="-342900" algn="just" rtl="0">
              <a:lnSpc>
                <a:spcPct val="157500"/>
              </a:lnSpc>
              <a:spcBef>
                <a:spcPts val="0"/>
              </a:spcBef>
              <a:spcAft>
                <a:spcPts val="0"/>
              </a:spcAft>
              <a:buClr>
                <a:srgbClr val="000000"/>
              </a:buClr>
              <a:buSzPts val="2400"/>
              <a:buFont typeface="Wingdings" panose="05000000000000000000" pitchFamily="2" charset="2"/>
              <a:buChar char="§"/>
            </a:pPr>
            <a:r>
              <a:rPr lang="en-US" sz="2400" dirty="0">
                <a:solidFill>
                  <a:schemeClr val="dk1"/>
                </a:solidFill>
                <a:latin typeface="Arial" panose="020B0604020202020204" pitchFamily="34" charset="0"/>
                <a:cs typeface="Arial" panose="020B0604020202020204" pitchFamily="34" charset="0"/>
                <a:sym typeface="Calibri"/>
              </a:rPr>
              <a:t>O medo de ganhar peso leva à ansiedade e à culpa depois de comer = instabilidade de humor relacionada com o auto-julgamento e a conduta. </a:t>
            </a:r>
            <a:endParaRPr sz="2400" dirty="0">
              <a:solidFill>
                <a:schemeClr val="dk1"/>
              </a:solidFill>
              <a:latin typeface="Arial" panose="020B0604020202020204" pitchFamily="34" charset="0"/>
              <a:cs typeface="Arial" panose="020B0604020202020204" pitchFamily="34" charset="0"/>
            </a:endParaRPr>
          </a:p>
          <a:p>
            <a:pPr marL="342900" marR="0" lvl="0" indent="-342900" algn="just" rtl="0">
              <a:lnSpc>
                <a:spcPct val="157500"/>
              </a:lnSpc>
              <a:spcBef>
                <a:spcPts val="0"/>
              </a:spcBef>
              <a:spcAft>
                <a:spcPts val="0"/>
              </a:spcAft>
              <a:buFont typeface="Wingdings" panose="05000000000000000000" pitchFamily="2" charset="2"/>
              <a:buChar char="§"/>
            </a:pPr>
            <a:endParaRPr sz="2400" dirty="0">
              <a:solidFill>
                <a:schemeClr val="dk1"/>
              </a:solidFill>
              <a:latin typeface="Arial" panose="020B0604020202020204" pitchFamily="34" charset="0"/>
              <a:cs typeface="Arial" panose="020B0604020202020204" pitchFamily="34" charset="0"/>
              <a:sym typeface="Calibri"/>
            </a:endParaRPr>
          </a:p>
          <a:p>
            <a:pPr marL="634366" lvl="1" indent="-342900" algn="just">
              <a:lnSpc>
                <a:spcPct val="157500"/>
              </a:lnSpc>
              <a:buSzPts val="2400"/>
              <a:buFont typeface="Wingdings" panose="05000000000000000000" pitchFamily="2" charset="2"/>
              <a:buChar char="§"/>
            </a:pPr>
            <a:r>
              <a:rPr lang="en-US" sz="2400" dirty="0">
                <a:solidFill>
                  <a:schemeClr val="dk1"/>
                </a:solidFill>
                <a:latin typeface="Arial" panose="020B0604020202020204" pitchFamily="34" charset="0"/>
                <a:cs typeface="Arial" panose="020B0604020202020204" pitchFamily="34" charset="0"/>
                <a:sym typeface="Calibri"/>
              </a:rPr>
              <a:t>As pessoas com AN tentam gerir a ansiedade e evitar imprevistos através de comportamentos compulsivos: controlo do peso antes e depois das refeições (o peso torna-se um pensamento obsessivo), controlo do corpo em frente ao espelho, contagem de calorias, rituais durante as refeições (como cortar os alimentos em pedaços pequenos, cozinhar durante longos períodos ou comer muito devagar). </a:t>
            </a:r>
            <a:endParaRPr sz="2400" dirty="0">
              <a:solidFill>
                <a:schemeClr val="dk1"/>
              </a:solidFill>
              <a:latin typeface="Arial" panose="020B0604020202020204" pitchFamily="34" charset="0"/>
              <a:cs typeface="Arial" panose="020B0604020202020204" pitchFamily="34" charset="0"/>
            </a:endParaRPr>
          </a:p>
          <a:p>
            <a:pPr marL="342900" marR="0" lvl="0" indent="-342900" algn="just" rtl="0">
              <a:lnSpc>
                <a:spcPct val="157500"/>
              </a:lnSpc>
              <a:spcBef>
                <a:spcPts val="0"/>
              </a:spcBef>
              <a:spcAft>
                <a:spcPts val="0"/>
              </a:spcAft>
              <a:buFont typeface="Wingdings" panose="05000000000000000000" pitchFamily="2" charset="2"/>
              <a:buChar char="§"/>
            </a:pPr>
            <a:endParaRPr sz="2400" dirty="0">
              <a:solidFill>
                <a:schemeClr val="dk1"/>
              </a:solidFill>
              <a:latin typeface="Arial" panose="020B0604020202020204" pitchFamily="34" charset="0"/>
              <a:cs typeface="Arial" panose="020B0604020202020204" pitchFamily="34" charset="0"/>
              <a:sym typeface="Calibri"/>
            </a:endParaRPr>
          </a:p>
          <a:p>
            <a:pPr marL="634366" marR="0" lvl="1" indent="-342900" algn="just" rtl="0">
              <a:lnSpc>
                <a:spcPct val="157500"/>
              </a:lnSpc>
              <a:spcBef>
                <a:spcPts val="0"/>
              </a:spcBef>
              <a:spcAft>
                <a:spcPts val="0"/>
              </a:spcAft>
              <a:buClr>
                <a:srgbClr val="000000"/>
              </a:buClr>
              <a:buSzPts val="2400"/>
              <a:buFont typeface="Wingdings" panose="05000000000000000000" pitchFamily="2" charset="2"/>
              <a:buChar char="§"/>
            </a:pPr>
            <a:r>
              <a:rPr lang="en-US" sz="2400" dirty="0">
                <a:solidFill>
                  <a:schemeClr val="dk1"/>
                </a:solidFill>
                <a:latin typeface="Arial" panose="020B0604020202020204" pitchFamily="34" charset="0"/>
                <a:cs typeface="Arial" panose="020B0604020202020204" pitchFamily="34" charset="0"/>
                <a:sym typeface="Calibri"/>
              </a:rPr>
              <a:t>O aumento de peso leva à fome e pode significar significativamente a perda de controlo sobre a identidade e a autonomia (relações pessoais, reacções internas e acontecimentos externos)</a:t>
            </a:r>
            <a:endParaRPr sz="2400" dirty="0">
              <a:solidFill>
                <a:schemeClr val="dk1"/>
              </a:solidFill>
              <a:latin typeface="Arial" panose="020B0604020202020204" pitchFamily="34" charset="0"/>
              <a:cs typeface="Arial" panose="020B0604020202020204" pitchFamily="34" charset="0"/>
            </a:endParaRPr>
          </a:p>
          <a:p>
            <a:pPr marL="0" marR="0" lvl="0" indent="0" algn="just" rtl="0">
              <a:lnSpc>
                <a:spcPct val="140000"/>
              </a:lnSpc>
              <a:spcBef>
                <a:spcPts val="0"/>
              </a:spcBef>
              <a:spcAft>
                <a:spcPts val="0"/>
              </a:spcAft>
              <a:buNone/>
            </a:pPr>
            <a:endParaRPr sz="2700" b="0" i="0" u="none" strike="noStrike" cap="none" dirty="0">
              <a:solidFill>
                <a:srgbClr val="000000"/>
              </a:solidFill>
              <a:latin typeface="Arimo"/>
              <a:ea typeface="Arimo"/>
              <a:cs typeface="Arimo"/>
              <a:sym typeface="Arimo"/>
            </a:endParaRPr>
          </a:p>
        </p:txBody>
      </p:sp>
      <p:sp>
        <p:nvSpPr>
          <p:cNvPr id="191" name="Google Shape;191;p8"/>
          <p:cNvSpPr txBox="1"/>
          <p:nvPr/>
        </p:nvSpPr>
        <p:spPr>
          <a:xfrm>
            <a:off x="615143" y="421640"/>
            <a:ext cx="15927184" cy="1130181"/>
          </a:xfrm>
          <a:prstGeom prst="rect">
            <a:avLst/>
          </a:prstGeom>
          <a:noFill/>
          <a:ln>
            <a:noFill/>
          </a:ln>
        </p:spPr>
        <p:txBody>
          <a:bodyPr spcFirstLastPara="1" wrap="square" lIns="0" tIns="0" rIns="0" bIns="0" anchor="t" anchorCtr="0">
            <a:spAutoFit/>
          </a:bodyPr>
          <a:lstStyle/>
          <a:p>
            <a:pPr marL="0" marR="0" lvl="0" indent="0" algn="ctr" rtl="0">
              <a:lnSpc>
                <a:spcPct val="135625"/>
              </a:lnSpc>
              <a:spcBef>
                <a:spcPts val="0"/>
              </a:spcBef>
              <a:spcAft>
                <a:spcPts val="0"/>
              </a:spcAft>
              <a:buNone/>
            </a:pPr>
            <a:r>
              <a:rPr lang="en-US" sz="5400" dirty="0">
                <a:solidFill>
                  <a:srgbClr val="E98E24"/>
                </a:solidFill>
                <a:sym typeface="Calibri"/>
              </a:rPr>
              <a:t>Perfeccionismo e controlo na AN: a evolução</a:t>
            </a:r>
            <a:endParaRPr lang="en-US" sz="5400" dirty="0">
              <a:solidFill>
                <a:srgbClr val="E98E24"/>
              </a:solidFill>
            </a:endParaRPr>
          </a:p>
        </p:txBody>
      </p:sp>
    </p:spTree>
  </p:cSld>
  <p:clrMapOvr>
    <a:overrideClrMapping bg1="lt1" tx1="dk1" bg2="dk2"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grpSp>
        <p:nvGrpSpPr>
          <p:cNvPr id="196" name="Google Shape;196;p9"/>
          <p:cNvGrpSpPr/>
          <p:nvPr/>
        </p:nvGrpSpPr>
        <p:grpSpPr>
          <a:xfrm>
            <a:off x="-1143" y="9134206"/>
            <a:ext cx="18312195" cy="1166241"/>
            <a:chOff x="-1524" y="-1524"/>
            <a:chExt cx="24416259" cy="1554988"/>
          </a:xfrm>
        </p:grpSpPr>
        <p:sp>
          <p:nvSpPr>
            <p:cNvPr id="197" name="Google Shape;197;p9"/>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98" name="Google Shape;198;p9"/>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9" name="Google Shape;199;p9"/>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200" name="Google Shape;200;p9"/>
          <p:cNvGrpSpPr/>
          <p:nvPr/>
        </p:nvGrpSpPr>
        <p:grpSpPr>
          <a:xfrm rot="-420599">
            <a:off x="3682422" y="9493213"/>
            <a:ext cx="15092934" cy="1652778"/>
            <a:chOff x="-1524" y="-1524"/>
            <a:chExt cx="20123911" cy="2203704"/>
          </a:xfrm>
        </p:grpSpPr>
        <p:sp>
          <p:nvSpPr>
            <p:cNvPr id="201" name="Google Shape;201;p9"/>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202" name="Google Shape;202;p9"/>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3" name="Google Shape;203;p9"/>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204" name="Google Shape;204;p9"/>
          <p:cNvSpPr txBox="1"/>
          <p:nvPr/>
        </p:nvSpPr>
        <p:spPr>
          <a:xfrm>
            <a:off x="921563" y="1671547"/>
            <a:ext cx="15927183" cy="1894749"/>
          </a:xfrm>
          <a:prstGeom prst="rect">
            <a:avLst/>
          </a:prstGeom>
          <a:noFill/>
          <a:ln>
            <a:noFill/>
          </a:ln>
        </p:spPr>
        <p:txBody>
          <a:bodyPr spcFirstLastPara="1" wrap="square" lIns="0" tIns="0" rIns="0" bIns="0" anchor="t" anchorCtr="0">
            <a:spAutoFit/>
          </a:bodyPr>
          <a:lstStyle/>
          <a:p>
            <a:pPr marL="659244" marR="0" lvl="1" indent="-342900" algn="just" rtl="0">
              <a:lnSpc>
                <a:spcPct val="170916"/>
              </a:lnSpc>
              <a:spcBef>
                <a:spcPts val="0"/>
              </a:spcBef>
              <a:spcAft>
                <a:spcPts val="0"/>
              </a:spcAft>
              <a:buClr>
                <a:srgbClr val="000000"/>
              </a:buClr>
              <a:buSzPts val="2400"/>
              <a:buFont typeface="Wingdings" panose="05000000000000000000" pitchFamily="2" charset="2"/>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O sentimento de culpa depois de comer é aliviado através de </a:t>
            </a: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comportamentos eliminatórios</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como o exercício físico excessivo (</a:t>
            </a:r>
            <a:r>
              <a:rPr lang="en-US" sz="2400" b="0" i="0" u="none" strike="noStrike" cap="none" dirty="0" err="1">
                <a:solidFill>
                  <a:srgbClr val="000000"/>
                </a:solidFill>
                <a:latin typeface="Arial" panose="020B0604020202020204" pitchFamily="34" charset="0"/>
                <a:ea typeface="Calibri"/>
                <a:cs typeface="Arial" panose="020B0604020202020204" pitchFamily="34" charset="0"/>
                <a:sym typeface="Calibri"/>
              </a:rPr>
              <a:t>motricidade</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o vómito auto-induzido e o uso abusivo de laxantes e/ou diuréticos. </a:t>
            </a:r>
            <a:endParaRPr sz="2400" dirty="0">
              <a:latin typeface="Arial" panose="020B0604020202020204" pitchFamily="34" charset="0"/>
              <a:cs typeface="Arial" panose="020B0604020202020204" pitchFamily="34" charset="0"/>
            </a:endParaRPr>
          </a:p>
          <a:p>
            <a:pPr marL="0" marR="0" lvl="0" indent="0" algn="just" rtl="0">
              <a:lnSpc>
                <a:spcPct val="170916"/>
              </a:lnSpc>
              <a:spcBef>
                <a:spcPts val="0"/>
              </a:spcBef>
              <a:spcAft>
                <a:spcPts val="0"/>
              </a:spcAft>
              <a:buNone/>
            </a:pPr>
            <a:endParaRPr sz="2400" b="0" i="0" u="none" strike="noStrike" cap="none" dirty="0">
              <a:solidFill>
                <a:srgbClr val="000000"/>
              </a:solidFill>
              <a:latin typeface="Calibri"/>
              <a:ea typeface="Calibri"/>
              <a:cs typeface="Calibri"/>
              <a:sym typeface="Calibri"/>
            </a:endParaRPr>
          </a:p>
        </p:txBody>
      </p:sp>
      <p:sp>
        <p:nvSpPr>
          <p:cNvPr id="2" name="Google Shape;191;p8">
            <a:extLst>
              <a:ext uri="{FF2B5EF4-FFF2-40B4-BE49-F238E27FC236}">
                <a16:creationId xmlns:a16="http://schemas.microsoft.com/office/drawing/2014/main" id="{32B38A6C-F307-D21A-3348-A290167FD267}"/>
              </a:ext>
            </a:extLst>
          </p:cNvPr>
          <p:cNvSpPr txBox="1"/>
          <p:nvPr/>
        </p:nvSpPr>
        <p:spPr>
          <a:xfrm>
            <a:off x="615143" y="421640"/>
            <a:ext cx="15927184" cy="1130181"/>
          </a:xfrm>
          <a:prstGeom prst="rect">
            <a:avLst/>
          </a:prstGeom>
          <a:noFill/>
          <a:ln>
            <a:noFill/>
          </a:ln>
        </p:spPr>
        <p:txBody>
          <a:bodyPr spcFirstLastPara="1" wrap="square" lIns="0" tIns="0" rIns="0" bIns="0" anchor="t" anchorCtr="0">
            <a:spAutoFit/>
          </a:bodyPr>
          <a:lstStyle/>
          <a:p>
            <a:pPr marL="0" marR="0" lvl="0" indent="0" algn="ctr" rtl="0">
              <a:lnSpc>
                <a:spcPct val="135625"/>
              </a:lnSpc>
              <a:spcBef>
                <a:spcPts val="0"/>
              </a:spcBef>
              <a:spcAft>
                <a:spcPts val="0"/>
              </a:spcAft>
              <a:buNone/>
            </a:pPr>
            <a:r>
              <a:rPr lang="en-US" sz="5400" dirty="0">
                <a:solidFill>
                  <a:srgbClr val="E98E24"/>
                </a:solidFill>
                <a:sym typeface="Calibri"/>
              </a:rPr>
              <a:t>AN: comportamentos de eliminação</a:t>
            </a:r>
            <a:endParaRPr lang="en-US" sz="5400" dirty="0">
              <a:solidFill>
                <a:srgbClr val="E98E24"/>
              </a:solidFil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252</TotalTime>
  <Words>3163</Words>
  <Application>Microsoft Office PowerPoint</Application>
  <PresentationFormat>Personalizzato</PresentationFormat>
  <Paragraphs>225</Paragraphs>
  <Slides>29</Slides>
  <Notes>29</Notes>
  <HiddenSlides>0</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29</vt:i4>
      </vt:variant>
    </vt:vector>
  </HeadingPairs>
  <TitlesOfParts>
    <vt:vector size="34" baseType="lpstr">
      <vt:lpstr>Arimo</vt:lpstr>
      <vt:lpstr>Arial</vt:lpstr>
      <vt:lpstr>Wingdings</vt:lpstr>
      <vt:lpstr>Calibri</vt:lpstr>
      <vt:lpstr>Office Theme</vt:lpstr>
      <vt:lpstr>Presentazione standard di PowerPoint</vt:lpstr>
      <vt:lpstr>Presentazione standard di PowerPoint</vt:lpstr>
      <vt:lpstr>Informações gerais</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Dell</dc:creator>
  <cp:keywords>, docId:94575B53494D62966CD626D386A9BAC7</cp:keywords>
  <cp:lastModifiedBy>Marzia PP Boto</cp:lastModifiedBy>
  <cp:revision>8</cp:revision>
  <dcterms:created xsi:type="dcterms:W3CDTF">2006-08-16T00:00:00Z</dcterms:created>
  <dcterms:modified xsi:type="dcterms:W3CDTF">2025-04-28T13:45:34Z</dcterms:modified>
</cp:coreProperties>
</file>